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7" r:id="rId2"/>
    <p:sldId id="343" r:id="rId3"/>
    <p:sldId id="344" r:id="rId4"/>
    <p:sldId id="355" r:id="rId5"/>
    <p:sldId id="357" r:id="rId6"/>
    <p:sldId id="358" r:id="rId7"/>
    <p:sldId id="359" r:id="rId8"/>
    <p:sldId id="345" r:id="rId9"/>
    <p:sldId id="360" r:id="rId10"/>
    <p:sldId id="361" r:id="rId11"/>
    <p:sldId id="272" r:id="rId12"/>
    <p:sldId id="327" r:id="rId13"/>
    <p:sldId id="328" r:id="rId14"/>
    <p:sldId id="330" r:id="rId15"/>
    <p:sldId id="331" r:id="rId16"/>
    <p:sldId id="329" r:id="rId17"/>
    <p:sldId id="277" r:id="rId18"/>
    <p:sldId id="334" r:id="rId19"/>
    <p:sldId id="335" r:id="rId20"/>
    <p:sldId id="336" r:id="rId21"/>
    <p:sldId id="333" r:id="rId22"/>
    <p:sldId id="337" r:id="rId23"/>
    <p:sldId id="338" r:id="rId24"/>
    <p:sldId id="339" r:id="rId25"/>
    <p:sldId id="340" r:id="rId26"/>
    <p:sldId id="341" r:id="rId27"/>
    <p:sldId id="366" r:id="rId28"/>
    <p:sldId id="367" r:id="rId29"/>
    <p:sldId id="346" r:id="rId30"/>
    <p:sldId id="362" r:id="rId31"/>
    <p:sldId id="363" r:id="rId32"/>
    <p:sldId id="364" r:id="rId33"/>
    <p:sldId id="368" r:id="rId34"/>
    <p:sldId id="365" r:id="rId35"/>
    <p:sldId id="369" r:id="rId36"/>
    <p:sldId id="370" r:id="rId37"/>
    <p:sldId id="35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8857" autoAdjust="0"/>
  </p:normalViewPr>
  <p:slideViewPr>
    <p:cSldViewPr>
      <p:cViewPr>
        <p:scale>
          <a:sx n="82" d="100"/>
          <a:sy n="82" d="100"/>
        </p:scale>
        <p:origin x="-840" y="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30623-BA86-45C0-8D2B-2FDCE672C75C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C8C4D-6BDE-41A6-BD87-9EA560F42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252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MIEUX, MEILLEUR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C8C4D-6BDE-41A6-BD87-9EA560F421EE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28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MIEUX, MEILLEUR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C8C4D-6BDE-41A6-BD87-9EA560F421EE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28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MIEUX, MEILLEUR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C8C4D-6BDE-41A6-BD87-9EA560F421EE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28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452C-85FF-43A0-94DF-9980EDB98B73}" type="datetimeFigureOut">
              <a:rPr lang="ru-RU" smtClean="0"/>
              <a:t>16.01.2024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E9BF-9031-41AF-A1EE-C8C64F965F9E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452C-85FF-43A0-94DF-9980EDB98B73}" type="datetimeFigureOut">
              <a:rPr lang="ru-RU" smtClean="0"/>
              <a:t>16.01.2024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E9BF-9031-41AF-A1EE-C8C64F965F9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452C-85FF-43A0-94DF-9980EDB98B73}" type="datetimeFigureOut">
              <a:rPr lang="ru-RU" smtClean="0"/>
              <a:t>16.01.2024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E9BF-9031-41AF-A1EE-C8C64F965F9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452C-85FF-43A0-94DF-9980EDB98B73}" type="datetimeFigureOut">
              <a:rPr lang="ru-RU" smtClean="0"/>
              <a:t>16.01.2024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E9BF-9031-41AF-A1EE-C8C64F965F9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452C-85FF-43A0-94DF-9980EDB98B73}" type="datetimeFigureOut">
              <a:rPr lang="ru-RU" smtClean="0"/>
              <a:t>16.01.2024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E9BF-9031-41AF-A1EE-C8C64F965F9E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452C-85FF-43A0-94DF-9980EDB98B73}" type="datetimeFigureOut">
              <a:rPr lang="ru-RU" smtClean="0"/>
              <a:t>16.01.2024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E9BF-9031-41AF-A1EE-C8C64F965F9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452C-85FF-43A0-94DF-9980EDB98B73}" type="datetimeFigureOut">
              <a:rPr lang="ru-RU" smtClean="0"/>
              <a:t>16.01.2024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E9BF-9031-41AF-A1EE-C8C64F965F9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452C-85FF-43A0-94DF-9980EDB98B73}" type="datetimeFigureOut">
              <a:rPr lang="ru-RU" smtClean="0"/>
              <a:t>16.01.2024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E9BF-9031-41AF-A1EE-C8C64F965F9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452C-85FF-43A0-94DF-9980EDB98B73}" type="datetimeFigureOut">
              <a:rPr lang="ru-RU" smtClean="0"/>
              <a:t>16.01.2024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E9BF-9031-41AF-A1EE-C8C64F965F9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452C-85FF-43A0-94DF-9980EDB98B73}" type="datetimeFigureOut">
              <a:rPr lang="ru-RU" smtClean="0"/>
              <a:t>16.01.2024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E9BF-9031-41AF-A1EE-C8C64F965F9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452C-85FF-43A0-94DF-9980EDB98B73}" type="datetimeFigureOut">
              <a:rPr lang="ru-RU" smtClean="0"/>
              <a:t>16.01.2024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60E9BF-9031-41AF-A1EE-C8C64F965F9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5C452C-85FF-43A0-94DF-9980EDB98B73}" type="datetimeFigureOut">
              <a:rPr lang="ru-RU" smtClean="0"/>
              <a:t>16.01.2024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60E9BF-9031-41AF-A1EE-C8C64F965F9E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luschenkoEF\Desktop\logoti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269" y="4040490"/>
            <a:ext cx="1802368" cy="19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421" y="1600229"/>
            <a:ext cx="889606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ЭТАП </a:t>
            </a:r>
            <a:endParaRPr lang="en-US" sz="4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Всероссийской </a:t>
            </a: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</a:t>
            </a:r>
            <a:endParaRPr lang="ru-RU" sz="4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по французскому языку </a:t>
            </a:r>
            <a:endParaRPr lang="en-US" sz="4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62311"/>
            <a:ext cx="598280" cy="6926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18261" y="6021288"/>
            <a:ext cx="3196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–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января 20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GluschenkoEF\Desktop\preza2017shabl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6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0892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22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40160"/>
          </a:xfrm>
        </p:spPr>
        <p:txBody>
          <a:bodyPr>
            <a:normAutofit/>
          </a:bodyPr>
          <a:lstStyle/>
          <a:p>
            <a:r>
              <a:rPr lang="ru-RU" sz="3200" b="1" dirty="0"/>
              <a:t>ПОНИМАНИЕ ПИСЬМЕННОГО  ТЕКСТА С ЭЛЕМЕНТАМИ ПИСЬМЕННОЙ РЕЧИ </a:t>
            </a:r>
            <a:r>
              <a:rPr lang="ru-RU" sz="3200" dirty="0"/>
              <a:t>–  </a:t>
            </a:r>
            <a:r>
              <a:rPr lang="ru-RU" sz="3200" b="1" dirty="0"/>
              <a:t>3</a:t>
            </a:r>
            <a:r>
              <a:rPr lang="en-US" sz="3200" b="1" dirty="0"/>
              <a:t>2</a:t>
            </a:r>
            <a:r>
              <a:rPr lang="ru-RU" sz="3200" b="1" dirty="0"/>
              <a:t> балла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435280" cy="4968552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Программы искусственного интеллекта 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нейросети</a:t>
            </a:r>
            <a:r>
              <a:rPr lang="ru-RU" dirty="0" smtClean="0"/>
              <a:t>)– </a:t>
            </a:r>
            <a:r>
              <a:rPr lang="en-US" dirty="0" err="1" smtClean="0"/>
              <a:t>Midjourney</a:t>
            </a:r>
            <a:r>
              <a:rPr lang="en-US" dirty="0" smtClean="0"/>
              <a:t>, </a:t>
            </a:r>
            <a:r>
              <a:rPr lang="en-US" dirty="0" err="1" smtClean="0"/>
              <a:t>ChatGPT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13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590465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fr-FR" b="1" dirty="0" smtClean="0"/>
              <a:t>1 </a:t>
            </a:r>
            <a:r>
              <a:rPr lang="fr-FR" dirty="0"/>
              <a:t>calcul, jeu d’échecs/ échecs, jeu de go </a:t>
            </a:r>
            <a:r>
              <a:rPr lang="fr-FR" b="1" dirty="0"/>
              <a:t>3б </a:t>
            </a:r>
            <a:endParaRPr lang="ru-RU" b="1" dirty="0" smtClean="0"/>
          </a:p>
          <a:p>
            <a:r>
              <a:rPr lang="fr-FR" b="1" dirty="0" smtClean="0"/>
              <a:t>2 </a:t>
            </a:r>
            <a:r>
              <a:rPr lang="fr-FR" dirty="0"/>
              <a:t>A B </a:t>
            </a:r>
            <a:r>
              <a:rPr lang="fr-FR" b="1" dirty="0"/>
              <a:t>C </a:t>
            </a:r>
            <a:r>
              <a:rPr lang="fr-FR" dirty="0"/>
              <a:t>D 1 б </a:t>
            </a:r>
            <a:endParaRPr lang="ru-RU" dirty="0"/>
          </a:p>
          <a:p>
            <a:r>
              <a:rPr lang="fr-FR" b="1" dirty="0" smtClean="0"/>
              <a:t>3</a:t>
            </a:r>
            <a:r>
              <a:rPr lang="ru-RU" dirty="0" smtClean="0"/>
              <a:t> </a:t>
            </a:r>
            <a:r>
              <a:rPr lang="fr-FR" dirty="0" smtClean="0"/>
              <a:t>Mode </a:t>
            </a:r>
            <a:r>
              <a:rPr lang="fr-FR" dirty="0"/>
              <a:t>de fonctionnement </a:t>
            </a:r>
            <a:r>
              <a:rPr lang="fr-FR" b="1" dirty="0">
                <a:solidFill>
                  <a:srgbClr val="FF0000"/>
                </a:solidFill>
              </a:rPr>
              <a:t>exécute des instructions/des séquences d’instructions/une recette </a:t>
            </a:r>
            <a:r>
              <a:rPr lang="fr-FR" dirty="0"/>
              <a:t>(5 mots maximum : </a:t>
            </a:r>
            <a:r>
              <a:rPr lang="fr-FR" b="1" dirty="0"/>
              <a:t>1+1=2</a:t>
            </a:r>
            <a:r>
              <a:rPr lang="fr-FR" dirty="0"/>
              <a:t>) </a:t>
            </a:r>
            <a:endParaRPr lang="ru-RU" dirty="0" smtClean="0"/>
          </a:p>
          <a:p>
            <a:r>
              <a:rPr lang="fr-FR" dirty="0" smtClean="0"/>
              <a:t>système </a:t>
            </a:r>
            <a:r>
              <a:rPr lang="fr-FR" dirty="0"/>
              <a:t>d’IA </a:t>
            </a:r>
            <a:r>
              <a:rPr lang="fr-FR" b="1" dirty="0">
                <a:solidFill>
                  <a:srgbClr val="FF0000"/>
                </a:solidFill>
              </a:rPr>
              <a:t>trouve des corrélations entre les données fournies /dont il dispose </a:t>
            </a:r>
            <a:r>
              <a:rPr lang="fr-FR" dirty="0"/>
              <a:t>(10 mots maximum : </a:t>
            </a:r>
            <a:r>
              <a:rPr lang="fr-FR" b="1" dirty="0"/>
              <a:t>1+1=2</a:t>
            </a:r>
            <a:r>
              <a:rPr lang="fr-FR" dirty="0"/>
              <a:t>) </a:t>
            </a:r>
            <a:endParaRPr lang="ru-RU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introduit </a:t>
            </a:r>
            <a:r>
              <a:rPr lang="fr-FR" b="1" dirty="0">
                <a:solidFill>
                  <a:srgbClr val="FF0000"/>
                </a:solidFill>
              </a:rPr>
              <a:t>les données, ne comprend pas comment la machine les compare/ fournit des données sans comprendre les liaisons effectuées par la machine </a:t>
            </a:r>
            <a:r>
              <a:rPr lang="fr-FR" dirty="0"/>
              <a:t>(15 mots </a:t>
            </a:r>
            <a:r>
              <a:rPr lang="fr-FR" dirty="0" smtClean="0"/>
              <a:t>maximum</a:t>
            </a:r>
            <a:r>
              <a:rPr lang="fr-FR" dirty="0"/>
              <a:t>: </a:t>
            </a:r>
            <a:r>
              <a:rPr lang="fr-FR" b="1" dirty="0"/>
              <a:t>1+1=2</a:t>
            </a:r>
            <a:r>
              <a:rPr lang="fr-FR" dirty="0"/>
              <a:t>)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23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9766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4 - </a:t>
            </a:r>
            <a:r>
              <a:rPr lang="fr-FR" b="1" dirty="0"/>
              <a:t>2+2 4б </a:t>
            </a:r>
            <a:endParaRPr lang="ru-RU" b="1" dirty="0"/>
          </a:p>
          <a:p>
            <a:r>
              <a:rPr lang="fr-FR" b="1" dirty="0" smtClean="0">
                <a:solidFill>
                  <a:srgbClr val="7030A0"/>
                </a:solidFill>
              </a:rPr>
              <a:t>Le </a:t>
            </a:r>
            <a:r>
              <a:rPr lang="fr-FR" b="1" dirty="0">
                <a:solidFill>
                  <a:srgbClr val="7030A0"/>
                </a:solidFill>
              </a:rPr>
              <a:t>logiciel/programme/chatGPT ne comprend pas la question qu’on lui pose</a:t>
            </a:r>
            <a:r>
              <a:rPr lang="fr-FR" dirty="0">
                <a:solidFill>
                  <a:srgbClr val="7030A0"/>
                </a:solidFill>
              </a:rPr>
              <a:t>. (10)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fr-FR" dirty="0" smtClean="0">
                <a:solidFill>
                  <a:srgbClr val="7030A0"/>
                </a:solidFill>
              </a:rPr>
              <a:t>+ </a:t>
            </a:r>
            <a:r>
              <a:rPr lang="fr-FR" b="1" dirty="0">
                <a:solidFill>
                  <a:srgbClr val="7030A0"/>
                </a:solidFill>
              </a:rPr>
              <a:t>Il cherche dans sa mémoire les mots qu’on emploie pour répondre à la/сette question</a:t>
            </a:r>
            <a:r>
              <a:rPr lang="fr-FR" dirty="0">
                <a:solidFill>
                  <a:srgbClr val="7030A0"/>
                </a:solidFill>
              </a:rPr>
              <a:t>. (14/) / </a:t>
            </a:r>
            <a:r>
              <a:rPr lang="fr-FR" b="1" dirty="0">
                <a:solidFill>
                  <a:srgbClr val="7030A0"/>
                </a:solidFill>
              </a:rPr>
              <a:t>Pour répondre il recherche les mots qui sont statistiquement associables à ceux de la question. </a:t>
            </a:r>
            <a:r>
              <a:rPr lang="fr-FR" dirty="0">
                <a:solidFill>
                  <a:srgbClr val="7030A0"/>
                </a:solidFill>
              </a:rPr>
              <a:t>(15) / </a:t>
            </a:r>
            <a:r>
              <a:rPr lang="fr-FR" b="1" dirty="0">
                <a:solidFill>
                  <a:srgbClr val="7030A0"/>
                </a:solidFill>
              </a:rPr>
              <a:t>Il répond en trouvant dans sa mémoire les mots qui conviennent par association</a:t>
            </a:r>
            <a:r>
              <a:rPr lang="fr-FR" dirty="0">
                <a:solidFill>
                  <a:srgbClr val="7030A0"/>
                </a:solidFill>
              </a:rPr>
              <a:t>. (13) </a:t>
            </a:r>
            <a:r>
              <a:rPr lang="fr-FR" b="1" dirty="0">
                <a:solidFill>
                  <a:srgbClr val="7030A0"/>
                </a:solidFill>
              </a:rPr>
              <a:t>Malgré les réponses crédibles, ChatGPT ne comprend pas ce qu’on lui demande, ni ce qu’il répond. Il génère la réponse la plus probable statistiquement </a:t>
            </a:r>
            <a:r>
              <a:rPr lang="fr-FR" dirty="0">
                <a:solidFill>
                  <a:srgbClr val="7030A0"/>
                </a:solidFill>
              </a:rPr>
              <a:t>(24 mots</a:t>
            </a:r>
            <a:r>
              <a:rPr lang="fr-FR" dirty="0"/>
              <a:t>).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254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80720"/>
          </a:xfrm>
        </p:spPr>
        <p:txBody>
          <a:bodyPr/>
          <a:lstStyle/>
          <a:p>
            <a:pPr marL="514350" indent="-514350">
              <a:buAutoNum type="arabicPeriod" startAt="5"/>
            </a:pPr>
            <a:endParaRPr lang="ru-RU" dirty="0" smtClean="0"/>
          </a:p>
          <a:p>
            <a:pPr marL="514350" indent="-514350">
              <a:buAutoNum type="arabicPeriod" startAt="5"/>
            </a:pPr>
            <a:endParaRPr lang="ru-RU" dirty="0"/>
          </a:p>
          <a:p>
            <a:pPr marL="514350" indent="-514350">
              <a:buAutoNum type="arabicPeriod" startAt="5"/>
            </a:pPr>
            <a:r>
              <a:rPr lang="fr-FR" b="1" dirty="0" smtClean="0">
                <a:solidFill>
                  <a:srgbClr val="7030A0"/>
                </a:solidFill>
              </a:rPr>
              <a:t>Aujourd’hui </a:t>
            </a:r>
            <a:r>
              <a:rPr lang="fr-FR" b="1" dirty="0">
                <a:solidFill>
                  <a:srgbClr val="7030A0"/>
                </a:solidFill>
              </a:rPr>
              <a:t>la machine/le système IA ne possède que des émotions programmées. /… ne fait que reproduire des émotions programmées</a:t>
            </a:r>
            <a:r>
              <a:rPr lang="fr-FR" dirty="0">
                <a:solidFill>
                  <a:srgbClr val="7030A0"/>
                </a:solidFill>
              </a:rPr>
              <a:t>. (9/10) / </a:t>
            </a:r>
            <a:r>
              <a:rPr lang="fr-FR" b="1" dirty="0">
                <a:solidFill>
                  <a:srgbClr val="7030A0"/>
                </a:solidFill>
              </a:rPr>
              <a:t>Aujourd’hui les IA ne sont pas capables de produire des émotions "naturelles</a:t>
            </a:r>
            <a:r>
              <a:rPr lang="fr-FR" dirty="0">
                <a:solidFill>
                  <a:srgbClr val="7030A0"/>
                </a:solidFill>
              </a:rPr>
              <a:t>" (12 mots). </a:t>
            </a:r>
            <a:r>
              <a:rPr lang="fr-FR" b="1" dirty="0">
                <a:solidFill>
                  <a:srgbClr val="7030A0"/>
                </a:solidFill>
              </a:rPr>
              <a:t>1+1 2б 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514350" indent="-514350">
              <a:buAutoNum type="arabicPeriod" startAt="5"/>
            </a:pPr>
            <a:r>
              <a:rPr lang="ru-RU" dirty="0" smtClean="0"/>
              <a:t>5 баллов</a:t>
            </a:r>
          </a:p>
          <a:p>
            <a:pPr marL="0" indent="0">
              <a:buNone/>
            </a:pPr>
            <a:r>
              <a:rPr lang="fr-FR" dirty="0" smtClean="0"/>
              <a:t>Métiers </a:t>
            </a:r>
            <a:r>
              <a:rPr lang="fr-FR" dirty="0"/>
              <a:t>menacés en premier lieu Exemples du texte </a:t>
            </a:r>
            <a:r>
              <a:rPr lang="fr-FR" b="1" dirty="0">
                <a:solidFill>
                  <a:srgbClr val="FF0000"/>
                </a:solidFill>
              </a:rPr>
              <a:t>médias/journalistes, traducteurs, cabinets d’avocats/avocats (3б)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 smtClean="0"/>
              <a:t>menacés </a:t>
            </a:r>
            <a:r>
              <a:rPr lang="fr-FR" dirty="0"/>
              <a:t>en second lieu </a:t>
            </a:r>
            <a:r>
              <a:rPr lang="fr-FR" b="1" dirty="0">
                <a:solidFill>
                  <a:srgbClr val="FF0000"/>
                </a:solidFill>
              </a:rPr>
              <a:t>métiers manuels (1б)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 smtClean="0"/>
              <a:t>générés </a:t>
            </a:r>
            <a:r>
              <a:rPr lang="fr-FR" dirty="0"/>
              <a:t>par les innavarions </a:t>
            </a:r>
            <a:r>
              <a:rPr lang="fr-FR" b="1" dirty="0" smtClean="0">
                <a:solidFill>
                  <a:srgbClr val="FF0000"/>
                </a:solidFill>
              </a:rPr>
              <a:t>coach </a:t>
            </a:r>
            <a:r>
              <a:rPr lang="fr-FR" b="1" dirty="0">
                <a:solidFill>
                  <a:srgbClr val="FF0000"/>
                </a:solidFill>
              </a:rPr>
              <a:t>de robot </a:t>
            </a:r>
            <a:r>
              <a:rPr lang="fr-FR" dirty="0"/>
              <a:t>(1б</a:t>
            </a:r>
            <a:r>
              <a:rPr lang="fr-FR" dirty="0" smtClean="0"/>
              <a:t>)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613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80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fr-FR" dirty="0" smtClean="0"/>
              <a:t>7 </a:t>
            </a:r>
            <a:r>
              <a:rPr lang="fr-FR" dirty="0"/>
              <a:t>Dans le texte, choisissez un des scientifiques cités dont les réponses aux questions du journaliste vous ont le plus intéressées. </a:t>
            </a:r>
            <a:endParaRPr lang="ru-RU" dirty="0" smtClean="0"/>
          </a:p>
          <a:p>
            <a:pPr marL="0" indent="0">
              <a:buNone/>
            </a:pPr>
            <a:r>
              <a:rPr lang="fr-FR" dirty="0" smtClean="0"/>
              <a:t>7.1 </a:t>
            </a:r>
            <a:r>
              <a:rPr lang="fr-FR" dirty="0"/>
              <a:t>Notez : </a:t>
            </a:r>
            <a:r>
              <a:rPr lang="fr-FR" b="1" dirty="0"/>
              <a:t>prénom + nom, poste, institution où travaille le scientifique choisi 1б</a:t>
            </a:r>
            <a:r>
              <a:rPr lang="fr-FR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7.2 </a:t>
            </a:r>
            <a:r>
              <a:rPr lang="fr-FR" b="1" dirty="0">
                <a:solidFill>
                  <a:srgbClr val="7030A0"/>
                </a:solidFill>
              </a:rPr>
              <a:t>Reformulez l’essentiel de ses propos sous forme de tableau : </a:t>
            </a:r>
            <a:r>
              <a:rPr lang="fr-FR" b="1" dirty="0" smtClean="0">
                <a:solidFill>
                  <a:srgbClr val="7030A0"/>
                </a:solidFill>
              </a:rPr>
              <a:t>1б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7030A0"/>
                </a:solidFill>
              </a:rPr>
              <a:t>Information nouvelle pour moi (15 mots maximum : 2+1=3) 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Information </a:t>
            </a:r>
            <a:r>
              <a:rPr lang="fr-FR" b="1" dirty="0">
                <a:solidFill>
                  <a:srgbClr val="7030A0"/>
                </a:solidFill>
              </a:rPr>
              <a:t>qui confirme ce que je savais (15 mots maximum : 2+1=3) 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Pourquoi </a:t>
            </a:r>
            <a:r>
              <a:rPr lang="fr-FR" b="1" dirty="0">
                <a:solidFill>
                  <a:srgbClr val="7030A0"/>
                </a:solidFill>
              </a:rPr>
              <a:t>j’ai choisi ce scientifique (15 mots maximum : 2+1=3</a:t>
            </a:r>
            <a:r>
              <a:rPr lang="fr-FR" b="1" dirty="0" smtClean="0">
                <a:solidFill>
                  <a:srgbClr val="7030A0"/>
                </a:solidFill>
              </a:rPr>
              <a:t>)</a:t>
            </a:r>
            <a:endParaRPr lang="ru-RU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6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sz="3600" b="1" dirty="0"/>
              <a:t>КОНКУРС ПИСЬМЕННОЙ РЕЧИ (34 балла)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616624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 </a:t>
            </a:r>
            <a:r>
              <a:rPr lang="ru-RU" sz="3600" b="1" dirty="0">
                <a:solidFill>
                  <a:srgbClr val="FF0000"/>
                </a:solidFill>
              </a:rPr>
              <a:t>информативно-</a:t>
            </a:r>
            <a:r>
              <a:rPr lang="ru-RU" sz="3600" b="1" dirty="0" err="1">
                <a:solidFill>
                  <a:srgbClr val="FF0000"/>
                </a:solidFill>
              </a:rPr>
              <a:t>экспликативный</a:t>
            </a:r>
            <a:r>
              <a:rPr lang="ru-RU" sz="3600" b="1" dirty="0">
                <a:solidFill>
                  <a:srgbClr val="FF0000"/>
                </a:solidFill>
              </a:rPr>
              <a:t> текст, содержащий анализ обложки экскурсионного буклета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ru-RU" sz="3600" dirty="0" smtClean="0"/>
              <a:t>+ </a:t>
            </a:r>
            <a:endParaRPr lang="en-US" sz="3600" dirty="0" smtClean="0"/>
          </a:p>
          <a:p>
            <a:r>
              <a:rPr lang="ru-RU" sz="3600" b="1" dirty="0" smtClean="0">
                <a:solidFill>
                  <a:srgbClr val="7030A0"/>
                </a:solidFill>
              </a:rPr>
              <a:t>дружеское </a:t>
            </a:r>
            <a:r>
              <a:rPr lang="ru-RU" sz="3600" b="1" dirty="0">
                <a:solidFill>
                  <a:srgbClr val="7030A0"/>
                </a:solidFill>
              </a:rPr>
              <a:t>письмо, содержащее приглашение на </a:t>
            </a:r>
            <a:r>
              <a:rPr lang="ru-RU" sz="3600" b="1" dirty="0" smtClean="0">
                <a:solidFill>
                  <a:srgbClr val="7030A0"/>
                </a:solidFill>
              </a:rPr>
              <a:t>экскурсию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8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КОНКУРС ПИСЬМЕННОЙ РЕЧИ (34 балла)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472608"/>
          </a:xfrm>
        </p:spPr>
        <p:txBody>
          <a:bodyPr>
            <a:normAutofit fontScale="77500" lnSpcReduction="20000"/>
          </a:bodyPr>
          <a:lstStyle/>
          <a:p>
            <a:r>
              <a:rPr lang="fr-FR" sz="4400" dirty="0" smtClean="0"/>
              <a:t> </a:t>
            </a:r>
            <a:r>
              <a:rPr lang="fr-FR" sz="4400" b="1" dirty="0"/>
              <a:t>Situation : </a:t>
            </a:r>
            <a:r>
              <a:rPr lang="fr-FR" sz="4400" dirty="0"/>
              <a:t>En visite à Albi, ville de 60 mille habitants non loin de Toulouse, vous vous rendez à l’Office de Tourisme où vous trouvez la brochure dont une version abrégée figure dans le document déclencheur. Il contient : la première de couverture, la liste des visites et leur description accompagnée de photo. </a:t>
            </a:r>
          </a:p>
          <a:p>
            <a:pPr marL="0" indent="0">
              <a:buNone/>
            </a:pPr>
            <a:r>
              <a:rPr lang="fr-FR" sz="4400" b="1" dirty="0"/>
              <a:t>Consignes : </a:t>
            </a:r>
            <a:endParaRPr lang="fr-FR" sz="4400" dirty="0"/>
          </a:p>
          <a:p>
            <a:r>
              <a:rPr lang="fr-FR" sz="4400" b="1" dirty="0"/>
              <a:t>Activité 1. </a:t>
            </a:r>
            <a:r>
              <a:rPr lang="fr-FR" sz="4400" dirty="0"/>
              <a:t>Remettez les visites dans la rubrique correspondante (il y a une visite-intrus) </a:t>
            </a:r>
            <a:r>
              <a:rPr lang="fr-FR" sz="4400" b="1" dirty="0"/>
              <a:t>7 points 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4422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КОНКУРС ПИСЬМЕННОЙ РЕЧИ (34 балла)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616624"/>
          </a:xfrm>
        </p:spPr>
        <p:txBody>
          <a:bodyPr>
            <a:normAutofit fontScale="85000" lnSpcReduction="20000"/>
          </a:bodyPr>
          <a:lstStyle/>
          <a:p>
            <a:r>
              <a:rPr lang="fr-FR" sz="4400" b="1" dirty="0"/>
              <a:t>Activité 2. </a:t>
            </a:r>
            <a:r>
              <a:rPr lang="fr-FR" sz="4400" dirty="0"/>
              <a:t>Expliquez </a:t>
            </a:r>
            <a:r>
              <a:rPr lang="fr-FR" sz="4400" b="1" dirty="0">
                <a:solidFill>
                  <a:srgbClr val="FF0000"/>
                </a:solidFill>
              </a:rPr>
              <a:t>l’idée suggérée par la conception de la première de couverture. Donnez votre avis </a:t>
            </a:r>
            <a:r>
              <a:rPr lang="fr-FR" sz="4400" dirty="0"/>
              <a:t>(ne pas dépasser 130 ± 10% mots) contenu </a:t>
            </a:r>
            <a:r>
              <a:rPr lang="fr-FR" sz="4400" b="1" dirty="0">
                <a:solidFill>
                  <a:srgbClr val="FF0000"/>
                </a:solidFill>
              </a:rPr>
              <a:t>11 points </a:t>
            </a:r>
          </a:p>
          <a:p>
            <a:r>
              <a:rPr lang="fr-FR" sz="4400" b="1" dirty="0"/>
              <a:t>Activité 3. </a:t>
            </a:r>
            <a:r>
              <a:rPr lang="fr-FR" sz="4400" dirty="0"/>
              <a:t>Choisissez une visite qui vous tente et rédigez </a:t>
            </a:r>
            <a:r>
              <a:rPr lang="fr-FR" sz="4400" b="1" dirty="0">
                <a:solidFill>
                  <a:srgbClr val="FF0000"/>
                </a:solidFill>
              </a:rPr>
              <a:t>un courriel </a:t>
            </a:r>
            <a:r>
              <a:rPr lang="fr-FR" sz="4400" dirty="0"/>
              <a:t>à un(e) de vos amis </a:t>
            </a:r>
            <a:endParaRPr lang="ru-RU" sz="4400" dirty="0" smtClean="0"/>
          </a:p>
          <a:p>
            <a:endParaRPr lang="ru-RU" sz="4000" dirty="0"/>
          </a:p>
          <a:p>
            <a:pPr marL="0" indent="0">
              <a:buNone/>
            </a:pPr>
            <a:r>
              <a:rPr lang="fr-FR" sz="4000" dirty="0" smtClean="0"/>
              <a:t>contenu </a:t>
            </a:r>
            <a:r>
              <a:rPr lang="fr-FR" sz="4000" b="1" dirty="0"/>
              <a:t>6 points </a:t>
            </a:r>
            <a:endParaRPr lang="fr-FR" sz="4000" dirty="0"/>
          </a:p>
          <a:p>
            <a:pPr marL="0" indent="0">
              <a:buNone/>
            </a:pPr>
            <a:r>
              <a:rPr lang="fr-FR" sz="4000" b="1" dirty="0"/>
              <a:t>Activité 2+3 </a:t>
            </a:r>
            <a:r>
              <a:rPr lang="fr-FR" sz="4000" dirty="0"/>
              <a:t>сorrection de langue </a:t>
            </a:r>
            <a:r>
              <a:rPr lang="fr-FR" sz="4000" b="1" dirty="0"/>
              <a:t>10 points </a:t>
            </a:r>
            <a:endParaRPr lang="ru-RU" sz="4400" dirty="0" smtClean="0"/>
          </a:p>
          <a:p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endParaRPr lang="ru-RU" sz="4400" dirty="0"/>
          </a:p>
          <a:p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38426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rmAutofit fontScale="90000"/>
          </a:bodyPr>
          <a:lstStyle/>
          <a:p>
            <a:pPr algn="ctr"/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8856984" cy="6192688"/>
          </a:xfrm>
        </p:spPr>
        <p:txBody>
          <a:bodyPr>
            <a:normAutofit fontScale="62500" lnSpcReduction="20000"/>
          </a:bodyPr>
          <a:lstStyle/>
          <a:p>
            <a:endParaRPr lang="ru-RU" sz="4400" dirty="0"/>
          </a:p>
          <a:p>
            <a:r>
              <a:rPr lang="fr-FR" sz="4400" dirty="0"/>
              <a:t> </a:t>
            </a:r>
            <a:r>
              <a:rPr lang="fr-FR" sz="4400" b="1" dirty="0"/>
              <a:t>Activité 2. </a:t>
            </a:r>
            <a:endParaRPr lang="fr-FR" sz="4400" dirty="0"/>
          </a:p>
          <a:p>
            <a:r>
              <a:rPr lang="fr-FR" sz="4400" dirty="0"/>
              <a:t>Interrogez-vous sur </a:t>
            </a:r>
            <a:r>
              <a:rPr lang="fr-FR" sz="4400" b="1" dirty="0">
                <a:solidFill>
                  <a:srgbClr val="FF0000"/>
                </a:solidFill>
              </a:rPr>
              <a:t>la conception de la première de couverture : la mise en page, la typographie, les images, les couleurs. 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r>
              <a:rPr lang="fr-FR" sz="4400" b="1" dirty="0" smtClean="0">
                <a:solidFill>
                  <a:srgbClr val="7030A0"/>
                </a:solidFill>
              </a:rPr>
              <a:t>Trouvez </a:t>
            </a:r>
            <a:r>
              <a:rPr lang="fr-FR" sz="4400" b="1" dirty="0">
                <a:solidFill>
                  <a:srgbClr val="7030A0"/>
                </a:solidFill>
              </a:rPr>
              <a:t>le mot qui donne au titre son double sens ; expliquez la signification de l’icône/du pictogramme au centre du titre et celle de l’apostrophe. Dites si vous avez aimé ce titre et expliquez pourquoi. </a:t>
            </a:r>
          </a:p>
          <a:p>
            <a:r>
              <a:rPr lang="fr-FR" sz="4400" b="1" dirty="0">
                <a:solidFill>
                  <a:srgbClr val="00B050"/>
                </a:solidFill>
              </a:rPr>
              <a:t>Rédigez le commentaire de la couverture à la première personne en observant une structure classique : introduction, développement, conclusion. </a:t>
            </a:r>
          </a:p>
          <a:p>
            <a:pPr marL="0" indent="0">
              <a:buNone/>
            </a:pPr>
            <a:r>
              <a:rPr lang="fr-FR" sz="4400" dirty="0"/>
              <a:t>La longueur totale du texte est de 130 ± 10% mots. 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endParaRPr lang="ru-RU" sz="4400" dirty="0"/>
          </a:p>
          <a:p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0968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50405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1. </a:t>
            </a:r>
            <a:r>
              <a:rPr lang="ru-RU" sz="2800" b="1" dirty="0" smtClean="0"/>
              <a:t>ЛЕКСИКО-ГРАММАТИЧЕСКИЙ ТЕСТ </a:t>
            </a:r>
            <a:r>
              <a:rPr lang="ru-RU" sz="2800" dirty="0" smtClean="0"/>
              <a:t>–  </a:t>
            </a:r>
            <a:r>
              <a:rPr lang="ru-RU" sz="2800" b="1" dirty="0" smtClean="0"/>
              <a:t>30 баллов</a:t>
            </a:r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sz="2800" dirty="0" smtClean="0"/>
              <a:t>2. </a:t>
            </a:r>
            <a:r>
              <a:rPr lang="ru-RU" sz="2800" b="1" dirty="0" smtClean="0"/>
              <a:t>ПОНИМАНИЕ УСТНОГО ТЕСКСТА </a:t>
            </a:r>
            <a:r>
              <a:rPr lang="ru-RU" sz="2800" dirty="0" smtClean="0"/>
              <a:t>–  </a:t>
            </a:r>
            <a:r>
              <a:rPr lang="ru-RU" sz="2800" b="1" dirty="0" smtClean="0"/>
              <a:t>30 баллов</a:t>
            </a:r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sz="2800" dirty="0" smtClean="0"/>
              <a:t>3. </a:t>
            </a:r>
            <a:r>
              <a:rPr lang="ru-RU" sz="2800" b="1" dirty="0" smtClean="0"/>
              <a:t>ПОНИМАНИЕ ПИСЬМЕННЫХ ТЕКСТОВ (с элементами письменной речи) </a:t>
            </a:r>
            <a:r>
              <a:rPr lang="ru-RU" sz="2800" dirty="0" smtClean="0"/>
              <a:t>–  </a:t>
            </a:r>
            <a:r>
              <a:rPr lang="ru-RU" sz="2800" b="1" dirty="0" smtClean="0"/>
              <a:t>32 балла</a:t>
            </a:r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sz="2800" dirty="0" smtClean="0"/>
              <a:t>4. </a:t>
            </a:r>
            <a:r>
              <a:rPr lang="ru-RU" sz="2800" b="1" dirty="0" smtClean="0"/>
              <a:t>КОНКУРС ПИСЬМЕННОЙ РЕЧИ </a:t>
            </a:r>
            <a:r>
              <a:rPr lang="ru-RU" sz="2800" dirty="0" smtClean="0"/>
              <a:t>– </a:t>
            </a:r>
            <a:r>
              <a:rPr lang="ru-RU" sz="2800" b="1" dirty="0" smtClean="0"/>
              <a:t>34 балла</a:t>
            </a:r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sz="2800" dirty="0" smtClean="0"/>
              <a:t>5. </a:t>
            </a:r>
            <a:r>
              <a:rPr lang="ru-RU" sz="2800" b="1" dirty="0" smtClean="0"/>
              <a:t>КОНКУРС УСТНОЙ РЕЧИ </a:t>
            </a:r>
            <a:r>
              <a:rPr lang="ru-RU" sz="2800" dirty="0" smtClean="0"/>
              <a:t>– </a:t>
            </a:r>
            <a:r>
              <a:rPr lang="ru-RU" sz="2800" b="1" dirty="0" smtClean="0"/>
              <a:t>20 баллов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 smtClean="0"/>
              <a:t>ОБЩЕЕ КОЛИЧЕСТВО БАЛЛОВ – </a:t>
            </a:r>
            <a:r>
              <a:rPr lang="ru-RU" sz="6500" b="1" dirty="0" smtClean="0"/>
              <a:t>146 </a:t>
            </a:r>
            <a:endParaRPr lang="ru-RU" sz="6500" b="1" dirty="0"/>
          </a:p>
        </p:txBody>
      </p:sp>
    </p:spTree>
    <p:extLst>
      <p:ext uri="{BB962C8B-B14F-4D97-AF65-F5344CB8AC3E}">
        <p14:creationId xmlns:p14="http://schemas.microsoft.com/office/powerpoint/2010/main" val="28658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rmAutofit fontScale="90000"/>
          </a:bodyPr>
          <a:lstStyle/>
          <a:p>
            <a:pPr algn="ctr"/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8856984" cy="6192688"/>
          </a:xfrm>
        </p:spPr>
        <p:txBody>
          <a:bodyPr>
            <a:normAutofit fontScale="92500"/>
          </a:bodyPr>
          <a:lstStyle/>
          <a:p>
            <a:r>
              <a:rPr lang="fr-FR" sz="4400" dirty="0" smtClean="0"/>
              <a:t> </a:t>
            </a:r>
            <a:endParaRPr lang="ru-RU" sz="4400" dirty="0"/>
          </a:p>
          <a:p>
            <a:r>
              <a:rPr lang="fr-FR" sz="4400" dirty="0"/>
              <a:t> </a:t>
            </a:r>
            <a:r>
              <a:rPr lang="fr-FR" sz="4400" b="1" dirty="0"/>
              <a:t>Activité 3. </a:t>
            </a:r>
            <a:r>
              <a:rPr lang="fr-FR" sz="4400" b="1" dirty="0">
                <a:solidFill>
                  <a:srgbClr val="FF0000"/>
                </a:solidFill>
              </a:rPr>
              <a:t>Choisissez une visite </a:t>
            </a:r>
            <a:r>
              <a:rPr lang="fr-FR" sz="4400" dirty="0"/>
              <a:t>et </a:t>
            </a:r>
            <a:r>
              <a:rPr lang="fr-FR" sz="4400" b="1" dirty="0">
                <a:solidFill>
                  <a:srgbClr val="00B050"/>
                </a:solidFill>
              </a:rPr>
              <a:t>rédigez</a:t>
            </a:r>
            <a:r>
              <a:rPr lang="fr-FR" sz="4400" dirty="0"/>
              <a:t> </a:t>
            </a:r>
            <a:r>
              <a:rPr lang="fr-FR" sz="4400" b="1" dirty="0">
                <a:solidFill>
                  <a:srgbClr val="00B050"/>
                </a:solidFill>
              </a:rPr>
              <a:t>un courriel </a:t>
            </a:r>
            <a:r>
              <a:rPr lang="fr-FR" sz="4400" b="1" dirty="0"/>
              <a:t>à votre ami(e)/vos amis pour le/les inviter à venir avec vous </a:t>
            </a:r>
            <a:r>
              <a:rPr lang="fr-FR" sz="4400" dirty="0"/>
              <a:t>: </a:t>
            </a:r>
            <a:r>
              <a:rPr lang="fr-FR" sz="4400" b="1" dirty="0">
                <a:solidFill>
                  <a:srgbClr val="FF0000"/>
                </a:solidFill>
              </a:rPr>
              <a:t>argumentez votre choix</a:t>
            </a:r>
            <a:r>
              <a:rPr lang="fr-FR" sz="4400" dirty="0"/>
              <a:t>, </a:t>
            </a:r>
            <a:r>
              <a:rPr lang="fr-FR" sz="4400" b="1" dirty="0">
                <a:solidFill>
                  <a:srgbClr val="7030A0"/>
                </a:solidFill>
              </a:rPr>
              <a:t>donnez un rendez-vous (quand, où, </a:t>
            </a:r>
            <a:r>
              <a:rPr lang="fr-FR" sz="4400" dirty="0"/>
              <a:t>etc). </a:t>
            </a:r>
            <a:endParaRPr lang="ru-RU" sz="4400" dirty="0" smtClean="0"/>
          </a:p>
          <a:p>
            <a:pPr marL="0" indent="0">
              <a:buNone/>
            </a:pPr>
            <a:r>
              <a:rPr lang="fr-FR" sz="4400" dirty="0" smtClean="0"/>
              <a:t>La </a:t>
            </a:r>
            <a:r>
              <a:rPr lang="fr-FR" sz="4400" dirty="0"/>
              <a:t>longueur du message est de 70 ± 10% mots. </a:t>
            </a:r>
            <a:endParaRPr lang="ru-RU" sz="4400" dirty="0"/>
          </a:p>
          <a:p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45689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КОНКУРС ПИСЬМЕННОЙ РЕЧИ (34 балла)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NB!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ЗА КАЖДУЮ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ВЗЯТУЮ ИЗ ДОКУМЕНТА ОСНОВЫ ФРАЗУ ИЛИ ФРАГМЕНТ ФРАЗЫ ОБЪЕМОМ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БОЛЕЕ 4 СЛОВ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СНИМАЕТСЯ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1 БАЛЛ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ИЗ БЛОКА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ЯЗЫКОВАЯ КОМПЕТЕНЦИЯ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55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400" b="1" dirty="0" err="1" smtClean="0">
                <a:solidFill>
                  <a:srgbClr val="FF0000"/>
                </a:solidFill>
              </a:rPr>
              <a:t>Activité</a:t>
            </a:r>
            <a:r>
              <a:rPr lang="ru-RU" sz="4400" b="1" dirty="0" smtClean="0">
                <a:solidFill>
                  <a:srgbClr val="FF0000"/>
                </a:solidFill>
              </a:rPr>
              <a:t> №1 -  </a:t>
            </a:r>
            <a:r>
              <a:rPr lang="ru-RU" sz="4400" b="1" dirty="0" smtClean="0"/>
              <a:t>7 баллов</a:t>
            </a:r>
          </a:p>
          <a:p>
            <a:r>
              <a:rPr lang="sv-SE" sz="4400" b="1" dirty="0" smtClean="0">
                <a:solidFill>
                  <a:srgbClr val="FF0000"/>
                </a:solidFill>
              </a:rPr>
              <a:t>1 </a:t>
            </a:r>
            <a:r>
              <a:rPr lang="sv-SE" sz="4400" b="1" dirty="0">
                <a:solidFill>
                  <a:srgbClr val="FF0000"/>
                </a:solidFill>
              </a:rPr>
              <a:t>	2 	3 	4 	5 	6 	7 </a:t>
            </a:r>
            <a:r>
              <a:rPr lang="sv-SE" sz="4400" dirty="0"/>
              <a:t>	</a:t>
            </a:r>
            <a:r>
              <a:rPr lang="sv-SE" sz="4400" b="1" dirty="0"/>
              <a:t>intrus </a:t>
            </a:r>
            <a:r>
              <a:rPr lang="sv-SE" sz="4400" dirty="0"/>
              <a:t>	</a:t>
            </a:r>
          </a:p>
          <a:p>
            <a:r>
              <a:rPr lang="pt-BR" sz="4400" b="1" dirty="0"/>
              <a:t>C 	E 	H 	A 	G 	B 	F </a:t>
            </a:r>
            <a:r>
              <a:rPr lang="pt-BR" sz="4400" dirty="0"/>
              <a:t>	D 	</a:t>
            </a:r>
          </a:p>
          <a:p>
            <a:pPr marL="0" indent="0" algn="ctr">
              <a:buNone/>
            </a:pPr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581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6120680"/>
          </a:xfrm>
        </p:spPr>
        <p:txBody>
          <a:bodyPr>
            <a:normAutofit fontScale="85000" lnSpcReduction="20000"/>
          </a:bodyPr>
          <a:lstStyle/>
          <a:p>
            <a:endParaRPr lang="ru-RU" sz="2400" dirty="0"/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Решение </a:t>
            </a:r>
            <a:r>
              <a:rPr lang="ru-RU" sz="2800" b="1" dirty="0">
                <a:solidFill>
                  <a:srgbClr val="FF0000"/>
                </a:solidFill>
              </a:rPr>
              <a:t>коммуникативной задачи (</a:t>
            </a:r>
            <a:r>
              <a:rPr lang="ru-RU" sz="2800" b="1" dirty="0" err="1">
                <a:solidFill>
                  <a:srgbClr val="FF0000"/>
                </a:solidFill>
              </a:rPr>
              <a:t>Activité</a:t>
            </a:r>
            <a:r>
              <a:rPr lang="ru-RU" sz="2800" b="1" dirty="0">
                <a:solidFill>
                  <a:srgbClr val="FF0000"/>
                </a:solidFill>
              </a:rPr>
              <a:t> №2) 	</a:t>
            </a:r>
            <a:r>
              <a:rPr lang="ru-RU" sz="3800" b="1" dirty="0">
                <a:solidFill>
                  <a:srgbClr val="FF0000"/>
                </a:solidFill>
              </a:rPr>
              <a:t>11 баллов 	</a:t>
            </a:r>
          </a:p>
          <a:p>
            <a:r>
              <a:rPr lang="ru-RU" sz="2800" dirty="0" smtClean="0"/>
              <a:t>Выполнение </a:t>
            </a:r>
            <a:r>
              <a:rPr lang="ru-RU" sz="2800" dirty="0"/>
              <a:t>требований, сформулированных в задании </a:t>
            </a:r>
            <a:r>
              <a:rPr lang="ru-RU" sz="2800" dirty="0" smtClean="0"/>
              <a:t>2 б</a:t>
            </a: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Тип </a:t>
            </a:r>
            <a:r>
              <a:rPr lang="ru-RU" sz="2800" dirty="0"/>
              <a:t>текста (информативно-</a:t>
            </a:r>
            <a:r>
              <a:rPr lang="ru-RU" sz="2800" dirty="0" err="1"/>
              <a:t>экспликативный</a:t>
            </a:r>
            <a:r>
              <a:rPr lang="ru-RU" sz="2800" dirty="0"/>
              <a:t>) (1б), читабельность текста (разборчивость почерка), членение текста на абзацы, указанное количество слов (117-143) (1б) 	</a:t>
            </a: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r>
              <a:rPr lang="ru-RU" sz="2800" dirty="0" smtClean="0"/>
              <a:t>Представляет </a:t>
            </a:r>
            <a:r>
              <a:rPr lang="ru-RU" sz="2800" dirty="0"/>
              <a:t>основные элементы оформления обложки: расположение текста на странице, </a:t>
            </a:r>
            <a:r>
              <a:rPr lang="ru-RU" sz="2800" dirty="0" err="1"/>
              <a:t>типографика</a:t>
            </a:r>
            <a:r>
              <a:rPr lang="ru-RU" sz="2800" dirty="0"/>
              <a:t>, (1б) цвет, фактура обложки (1б</a:t>
            </a:r>
            <a:r>
              <a:rPr lang="ru-RU" sz="2800" dirty="0" smtClean="0"/>
              <a:t>)  2 б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r>
              <a:rPr lang="ru-RU" sz="2800" dirty="0" smtClean="0"/>
              <a:t>Анализирует </a:t>
            </a:r>
            <a:r>
              <a:rPr lang="ru-RU" sz="2800" dirty="0"/>
              <a:t>заголовок буклета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Находит </a:t>
            </a:r>
            <a:r>
              <a:rPr lang="ru-RU" sz="2800" b="1" dirty="0">
                <a:solidFill>
                  <a:srgbClr val="FF0000"/>
                </a:solidFill>
              </a:rPr>
              <a:t>слово, ассоциативно связанное с заголовком (1б), представляет типографию заголовка как взаимодействие </a:t>
            </a:r>
            <a:r>
              <a:rPr lang="ru-RU" sz="2800" b="1" dirty="0" err="1">
                <a:solidFill>
                  <a:srgbClr val="FF0000"/>
                </a:solidFill>
              </a:rPr>
              <a:t>буква+иконка+картинка</a:t>
            </a:r>
            <a:r>
              <a:rPr lang="ru-RU" sz="2800" b="1" dirty="0">
                <a:solidFill>
                  <a:srgbClr val="FF0000"/>
                </a:solidFill>
              </a:rPr>
              <a:t> (2б), объясняет смысл использования иконки и апострофа (2б) в заголовке 	5 </a:t>
            </a:r>
            <a:r>
              <a:rPr lang="ru-RU" sz="2800" b="1" dirty="0" smtClean="0">
                <a:solidFill>
                  <a:srgbClr val="FF0000"/>
                </a:solidFill>
              </a:rPr>
              <a:t>б</a:t>
            </a:r>
            <a:r>
              <a:rPr lang="ru-RU" sz="2800" b="1" dirty="0">
                <a:solidFill>
                  <a:srgbClr val="FF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5628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6120680"/>
          </a:xfrm>
        </p:spPr>
        <p:txBody>
          <a:bodyPr>
            <a:normAutofit fontScale="62500" lnSpcReduction="20000"/>
          </a:bodyPr>
          <a:lstStyle/>
          <a:p>
            <a:r>
              <a:rPr lang="ru-RU" sz="3300" dirty="0" smtClean="0"/>
              <a:t>Оформляет </a:t>
            </a:r>
            <a:r>
              <a:rPr lang="ru-RU" sz="3300" dirty="0"/>
              <a:t>текст по классической схеме (введение, основная часть, заключение) (1б), соблюдая связность и логичность изложения (1б) </a:t>
            </a:r>
            <a:r>
              <a:rPr lang="ru-RU" sz="3300" dirty="0" smtClean="0"/>
              <a:t>2 б</a:t>
            </a:r>
            <a:endParaRPr lang="ru-RU" sz="3300" dirty="0"/>
          </a:p>
          <a:p>
            <a:endParaRPr lang="ru-RU" sz="3300" dirty="0"/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4500" b="1" dirty="0" smtClean="0">
                <a:solidFill>
                  <a:srgbClr val="FF0000"/>
                </a:solidFill>
              </a:rPr>
              <a:t>РЕШЕНИЕ КОММУНИКАТИВНОЙ ЗАДАЧИ (ACTIVITÉ №3) 	6 баллов </a:t>
            </a:r>
            <a:r>
              <a:rPr lang="ru-RU" sz="4500" b="1" dirty="0">
                <a:solidFill>
                  <a:srgbClr val="FF0000"/>
                </a:solidFill>
              </a:rPr>
              <a:t>	</a:t>
            </a:r>
            <a:r>
              <a:rPr lang="ru-RU" sz="4500" b="1" dirty="0" smtClean="0">
                <a:solidFill>
                  <a:srgbClr val="FF0000"/>
                </a:solidFill>
              </a:rPr>
              <a:t>+ 10 баллов ЯК</a:t>
            </a:r>
            <a:endParaRPr lang="ru-RU" sz="4500" b="1" dirty="0">
              <a:solidFill>
                <a:srgbClr val="FF0000"/>
              </a:solidFill>
            </a:endParaRPr>
          </a:p>
          <a:p>
            <a:r>
              <a:rPr lang="ru-RU" sz="3200" dirty="0" smtClean="0"/>
              <a:t>Выполнение </a:t>
            </a:r>
            <a:r>
              <a:rPr lang="ru-RU" sz="3200" dirty="0"/>
              <a:t>требований, сформулированных в задании </a:t>
            </a:r>
          </a:p>
          <a:p>
            <a:endParaRPr lang="ru-RU" sz="3200" dirty="0"/>
          </a:p>
          <a:p>
            <a:pPr marL="0" indent="0">
              <a:buNone/>
            </a:pPr>
            <a:r>
              <a:rPr lang="ru-RU" sz="3200" dirty="0"/>
              <a:t>Тип и формат текста (дружеское письмо) (1б), читабельность текста (разборчивость почерка), соблюдение формата, указанное количество слов (63-77) (1б) 	</a:t>
            </a:r>
            <a:r>
              <a:rPr lang="ru-RU" sz="3200" b="1" dirty="0">
                <a:solidFill>
                  <a:srgbClr val="FF0000"/>
                </a:solidFill>
              </a:rPr>
              <a:t>2 </a:t>
            </a:r>
            <a:r>
              <a:rPr lang="ru-RU" sz="3200" b="1" dirty="0" smtClean="0">
                <a:solidFill>
                  <a:srgbClr val="FF0000"/>
                </a:solidFill>
              </a:rPr>
              <a:t> б</a:t>
            </a:r>
            <a:r>
              <a:rPr lang="ru-RU" sz="3200" b="1" dirty="0">
                <a:solidFill>
                  <a:srgbClr val="FF0000"/>
                </a:solidFill>
              </a:rPr>
              <a:t>	</a:t>
            </a:r>
          </a:p>
          <a:p>
            <a:endParaRPr lang="ru-RU" sz="3200" dirty="0"/>
          </a:p>
          <a:p>
            <a:r>
              <a:rPr lang="ru-RU" sz="3200" dirty="0" smtClean="0"/>
              <a:t>Приглашение </a:t>
            </a:r>
            <a:r>
              <a:rPr lang="ru-RU" sz="3200" dirty="0"/>
              <a:t>на выбранную экскурсию </a:t>
            </a:r>
          </a:p>
          <a:p>
            <a:endParaRPr lang="ru-RU" sz="3200" dirty="0"/>
          </a:p>
          <a:p>
            <a:pPr marL="0" indent="0">
              <a:buNone/>
            </a:pPr>
            <a:r>
              <a:rPr lang="ru-RU" sz="3200" dirty="0"/>
              <a:t>Обосновывает выбор экскурсии (1б), приглашает друга/друзей и назначает встречу (1б) 	</a:t>
            </a:r>
            <a:r>
              <a:rPr lang="ru-RU" sz="3200" b="1" dirty="0">
                <a:solidFill>
                  <a:srgbClr val="FF0000"/>
                </a:solidFill>
              </a:rPr>
              <a:t>2 </a:t>
            </a:r>
            <a:r>
              <a:rPr lang="ru-RU" sz="3200" b="1" dirty="0" smtClean="0">
                <a:solidFill>
                  <a:srgbClr val="FF0000"/>
                </a:solidFill>
              </a:rPr>
              <a:t>б</a:t>
            </a:r>
            <a:r>
              <a:rPr lang="ru-RU" sz="3200" dirty="0"/>
              <a:t>	</a:t>
            </a:r>
          </a:p>
          <a:p>
            <a:endParaRPr lang="ru-RU" sz="3200" dirty="0"/>
          </a:p>
          <a:p>
            <a:r>
              <a:rPr lang="ru-RU" sz="3200" dirty="0" smtClean="0"/>
              <a:t>Оформляет </a:t>
            </a:r>
            <a:r>
              <a:rPr lang="ru-RU" sz="3200" dirty="0"/>
              <a:t>текст, соблюдая связность (1б) и логичность (1б) изложения 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2 б</a:t>
            </a:r>
            <a:r>
              <a:rPr lang="ru-RU" sz="3200" b="1" dirty="0">
                <a:solidFill>
                  <a:srgbClr val="FF0000"/>
                </a:solidFill>
              </a:rPr>
              <a:t>	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8270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856984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Языковая </a:t>
            </a:r>
            <a:r>
              <a:rPr lang="ru-RU" sz="2800" b="1" dirty="0">
                <a:solidFill>
                  <a:srgbClr val="FF0000"/>
                </a:solidFill>
              </a:rPr>
              <a:t>компетенция*(</a:t>
            </a:r>
            <a:r>
              <a:rPr lang="ru-RU" sz="2800" b="1" dirty="0" err="1">
                <a:solidFill>
                  <a:srgbClr val="FF0000"/>
                </a:solidFill>
              </a:rPr>
              <a:t>Activité</a:t>
            </a:r>
            <a:r>
              <a:rPr lang="ru-RU" sz="2800" b="1" dirty="0">
                <a:solidFill>
                  <a:srgbClr val="FF0000"/>
                </a:solidFill>
              </a:rPr>
              <a:t> №2+№3) 	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10 </a:t>
            </a:r>
            <a:r>
              <a:rPr lang="ru-RU" sz="2800" b="1" dirty="0">
                <a:solidFill>
                  <a:srgbClr val="FF0000"/>
                </a:solidFill>
              </a:rPr>
              <a:t>баллов 	</a:t>
            </a:r>
          </a:p>
          <a:p>
            <a:r>
              <a:rPr lang="ru-RU" sz="2400" b="1" dirty="0" smtClean="0"/>
              <a:t>Морфо-синтаксис 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Правильно </a:t>
            </a:r>
            <a:r>
              <a:rPr lang="ru-RU" sz="2400" dirty="0"/>
              <a:t>употребляет глагольные времена и наклонения (1б), местоимения, детерминативы, предлоги (1б), коннекторы, союзы (1б) и т.д. 	</a:t>
            </a:r>
            <a:r>
              <a:rPr lang="ru-RU" sz="2400" b="1" dirty="0">
                <a:solidFill>
                  <a:srgbClr val="FF0000"/>
                </a:solidFill>
              </a:rPr>
              <a:t>3 </a:t>
            </a:r>
            <a:r>
              <a:rPr lang="ru-RU" sz="2400" b="1" dirty="0" smtClean="0">
                <a:solidFill>
                  <a:srgbClr val="FF0000"/>
                </a:solidFill>
              </a:rPr>
              <a:t>б</a:t>
            </a:r>
            <a:endParaRPr lang="ru-RU" sz="2400" b="1" dirty="0">
              <a:solidFill>
                <a:srgbClr val="FF0000"/>
              </a:solidFill>
            </a:endParaRPr>
          </a:p>
          <a:p>
            <a:endParaRPr lang="ru-RU" sz="2400" dirty="0"/>
          </a:p>
          <a:p>
            <a:r>
              <a:rPr lang="ru-RU" sz="2400" b="1" dirty="0" smtClean="0"/>
              <a:t>Владение </a:t>
            </a:r>
            <a:r>
              <a:rPr lang="ru-RU" sz="2400" b="1" dirty="0"/>
              <a:t>письменной фразой 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Владеет </a:t>
            </a:r>
            <a:r>
              <a:rPr lang="ru-RU" sz="2400" dirty="0"/>
              <a:t>фразовой организацией письменного текста (1б) и синтаксической вариативностью на фразовом уровне (1б) 	</a:t>
            </a:r>
            <a:r>
              <a:rPr lang="ru-RU" sz="2400" b="1" dirty="0">
                <a:solidFill>
                  <a:srgbClr val="FF0000"/>
                </a:solidFill>
              </a:rPr>
              <a:t>2 </a:t>
            </a:r>
            <a:r>
              <a:rPr lang="ru-RU" sz="2400" b="1" dirty="0" smtClean="0">
                <a:solidFill>
                  <a:srgbClr val="FF0000"/>
                </a:solidFill>
              </a:rPr>
              <a:t>б</a:t>
            </a:r>
            <a:r>
              <a:rPr lang="ru-RU" sz="2400" dirty="0"/>
              <a:t>	</a:t>
            </a:r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270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6120680"/>
          </a:xfrm>
        </p:spPr>
        <p:txBody>
          <a:bodyPr>
            <a:normAutofit lnSpcReduction="10000"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Лексика 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Владеет </a:t>
            </a:r>
            <a:r>
              <a:rPr lang="ru-RU" sz="2400" dirty="0"/>
              <a:t>лексическим запасом, позволяющим высказаться по предложенной теме (2б) и обеспечивающим отсутствие неоправданных повторов (1б). Употребляет слова в их точном лексическом значении (1б) </a:t>
            </a:r>
          </a:p>
          <a:p>
            <a:pPr marL="0" indent="0">
              <a:buNone/>
            </a:pPr>
            <a:r>
              <a:rPr lang="ru-RU" sz="2400" dirty="0"/>
              <a:t>Допустимо незначительное количество ошибок в выборе слов, если это не затрудняет понимания текста (3% от заданного объема) 	</a:t>
            </a:r>
            <a:r>
              <a:rPr lang="ru-RU" sz="2400" b="1" dirty="0">
                <a:solidFill>
                  <a:srgbClr val="FF0000"/>
                </a:solidFill>
              </a:rPr>
              <a:t>4 </a:t>
            </a:r>
            <a:r>
              <a:rPr lang="ru-RU" sz="2400" b="1" dirty="0" smtClean="0">
                <a:solidFill>
                  <a:srgbClr val="FF0000"/>
                </a:solidFill>
              </a:rPr>
              <a:t>б</a:t>
            </a:r>
            <a:endParaRPr lang="ru-RU" sz="2400" b="1" dirty="0">
              <a:solidFill>
                <a:srgbClr val="FF0000"/>
              </a:solidFill>
            </a:endParaRPr>
          </a:p>
          <a:p>
            <a:endParaRPr lang="ru-RU" sz="2400" dirty="0"/>
          </a:p>
          <a:p>
            <a:r>
              <a:rPr lang="ru-RU" sz="2400" b="1" dirty="0" smtClean="0"/>
              <a:t>Орфография </a:t>
            </a:r>
            <a:endParaRPr lang="ru-RU" sz="2400" dirty="0"/>
          </a:p>
          <a:p>
            <a:endParaRPr lang="ru-RU" sz="2400" dirty="0"/>
          </a:p>
          <a:p>
            <a:pPr marL="0" indent="0">
              <a:buNone/>
            </a:pPr>
            <a:r>
              <a:rPr lang="ru-RU" sz="2400" dirty="0"/>
              <a:t>Владеет лексической и грамматической (практически все виды согласований) </a:t>
            </a:r>
            <a:r>
              <a:rPr lang="ru-RU" sz="2400" dirty="0" smtClean="0"/>
              <a:t>орфографией. Пунктуация </a:t>
            </a:r>
            <a:r>
              <a:rPr lang="ru-RU" sz="2400" dirty="0"/>
              <a:t>в целом соответствует французской норме (допустимо некоторое влияние русского языка) 	</a:t>
            </a:r>
            <a:r>
              <a:rPr lang="ru-RU" sz="2400" b="1" dirty="0">
                <a:solidFill>
                  <a:srgbClr val="FF0000"/>
                </a:solidFill>
              </a:rPr>
              <a:t>1 </a:t>
            </a:r>
            <a:r>
              <a:rPr lang="ru-RU" sz="2400" b="1" dirty="0" smtClean="0">
                <a:solidFill>
                  <a:srgbClr val="FF0000"/>
                </a:solidFill>
              </a:rPr>
              <a:t> б</a:t>
            </a:r>
            <a:r>
              <a:rPr lang="ru-RU" sz="2400" b="1" dirty="0">
                <a:solidFill>
                  <a:srgbClr val="FF0000"/>
                </a:solidFill>
              </a:rPr>
              <a:t>	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8481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ЯЗЫКОВАЯ КОМПЕТЕНЦИЯ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640960" cy="5760640"/>
          </a:xfrm>
        </p:spPr>
        <p:txBody>
          <a:bodyPr>
            <a:normAutofit/>
          </a:bodyPr>
          <a:lstStyle/>
          <a:p>
            <a:r>
              <a:rPr lang="ru-RU" sz="2800" dirty="0"/>
              <a:t>О</a:t>
            </a:r>
            <a:r>
              <a:rPr lang="ru-RU" sz="2800" dirty="0" smtClean="0"/>
              <a:t>шибки в управлении глаголов</a:t>
            </a:r>
            <a:r>
              <a:rPr lang="en-US" sz="2800" dirty="0" smtClean="0"/>
              <a:t> (</a:t>
            </a:r>
            <a:r>
              <a:rPr lang="en-US" sz="2800" i="1" dirty="0" smtClean="0"/>
              <a:t>inviter, proposer</a:t>
            </a:r>
            <a:r>
              <a:rPr lang="en-US" sz="2800" dirty="0" smtClean="0"/>
              <a:t>) </a:t>
            </a:r>
          </a:p>
          <a:p>
            <a:r>
              <a:rPr lang="ru-RU" sz="2800" dirty="0"/>
              <a:t>О</a:t>
            </a:r>
            <a:r>
              <a:rPr lang="ru-RU" sz="2800" dirty="0" smtClean="0"/>
              <a:t>шибки в спряжении глаголов</a:t>
            </a:r>
            <a:r>
              <a:rPr lang="en-US" sz="2800" dirty="0" smtClean="0"/>
              <a:t> (</a:t>
            </a:r>
            <a:r>
              <a:rPr lang="en-US" sz="2800" dirty="0" err="1" smtClean="0"/>
              <a:t>tu</a:t>
            </a:r>
            <a:r>
              <a:rPr lang="en-US" sz="2800" dirty="0" smtClean="0"/>
              <a:t> </a:t>
            </a:r>
            <a:r>
              <a:rPr lang="en-US" sz="2800" dirty="0" err="1" smtClean="0"/>
              <a:t>est</a:t>
            </a:r>
            <a:r>
              <a:rPr lang="en-US" sz="2800" dirty="0" smtClean="0"/>
              <a:t>, je </a:t>
            </a:r>
            <a:r>
              <a:rPr lang="en-US" sz="2800" dirty="0" err="1" smtClean="0"/>
              <a:t>seraiT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r>
              <a:rPr lang="ru-RU" sz="2400" dirty="0" smtClean="0"/>
              <a:t>Ошибки в выборе притяжательного прилагательного, артиклей, указательного прилагательного</a:t>
            </a:r>
            <a:endParaRPr lang="en-US" sz="2400" dirty="0" smtClean="0"/>
          </a:p>
          <a:p>
            <a:r>
              <a:rPr lang="ru-RU" sz="2800" dirty="0" smtClean="0"/>
              <a:t>Отсутствие артикля (</a:t>
            </a:r>
            <a:r>
              <a:rPr lang="en-US" sz="2800" dirty="0" err="1" smtClean="0"/>
              <a:t>c’est</a:t>
            </a:r>
            <a:r>
              <a:rPr lang="en-US" sz="2800" dirty="0" smtClean="0"/>
              <a:t> </a:t>
            </a:r>
            <a:r>
              <a:rPr lang="en-US" sz="2800" dirty="0" err="1" smtClean="0"/>
              <a:t>élément</a:t>
            </a:r>
            <a:r>
              <a:rPr lang="en-US" sz="2800" dirty="0" smtClean="0"/>
              <a:t> bizarre, </a:t>
            </a:r>
            <a:r>
              <a:rPr lang="en-US" sz="2800" dirty="0" err="1" smtClean="0"/>
              <a:t>c’est</a:t>
            </a:r>
            <a:r>
              <a:rPr lang="en-US" sz="2800" dirty="0" smtClean="0"/>
              <a:t> </a:t>
            </a:r>
            <a:r>
              <a:rPr lang="en-US" sz="2800" dirty="0" err="1" smtClean="0"/>
              <a:t>jardin</a:t>
            </a:r>
            <a:r>
              <a:rPr lang="en-US" sz="2800" dirty="0" smtClean="0"/>
              <a:t> </a:t>
            </a:r>
            <a:r>
              <a:rPr lang="en-US" sz="2800" dirty="0" err="1" smtClean="0"/>
              <a:t>potager</a:t>
            </a:r>
            <a:r>
              <a:rPr lang="en-US" sz="2800" dirty="0" smtClean="0"/>
              <a:t>, .. qui nous </a:t>
            </a:r>
            <a:r>
              <a:rPr lang="en-US" sz="2800" dirty="0" err="1" smtClean="0"/>
              <a:t>donne</a:t>
            </a:r>
            <a:r>
              <a:rPr lang="en-US" sz="2800" dirty="0" smtClean="0"/>
              <a:t> double </a:t>
            </a:r>
            <a:r>
              <a:rPr lang="en-US" sz="2800" dirty="0" err="1" smtClean="0"/>
              <a:t>sens</a:t>
            </a:r>
            <a:r>
              <a:rPr lang="en-US" sz="2800" dirty="0" smtClean="0"/>
              <a:t>)</a:t>
            </a:r>
          </a:p>
          <a:p>
            <a:r>
              <a:rPr lang="ru-RU" sz="2800" dirty="0" smtClean="0"/>
              <a:t>Ошибки в использовании предлогов (</a:t>
            </a:r>
            <a:r>
              <a:rPr lang="en-US" sz="2800" dirty="0" smtClean="0"/>
              <a:t>sur le monde, </a:t>
            </a:r>
            <a:r>
              <a:rPr lang="en-US" sz="2800" dirty="0" err="1" smtClean="0"/>
              <a:t>en</a:t>
            </a:r>
            <a:r>
              <a:rPr lang="en-US" sz="2800" dirty="0" smtClean="0"/>
              <a:t> 17 </a:t>
            </a:r>
            <a:r>
              <a:rPr lang="en-US" sz="2800" dirty="0" err="1" smtClean="0"/>
              <a:t>heures</a:t>
            </a:r>
            <a:r>
              <a:rPr lang="en-US" sz="2800" dirty="0" smtClean="0"/>
              <a:t>)</a:t>
            </a:r>
          </a:p>
          <a:p>
            <a:r>
              <a:rPr lang="ru-RU" sz="2800" dirty="0" smtClean="0"/>
              <a:t>Ошибки в использовании местоимений (</a:t>
            </a:r>
            <a:r>
              <a:rPr lang="en-US" sz="2800" dirty="0" smtClean="0"/>
              <a:t>je </a:t>
            </a:r>
            <a:r>
              <a:rPr lang="en-US" sz="2800" dirty="0" err="1" smtClean="0"/>
              <a:t>tu</a:t>
            </a:r>
            <a:r>
              <a:rPr lang="en-US" sz="2800" dirty="0" smtClean="0"/>
              <a:t> invite)</a:t>
            </a:r>
          </a:p>
          <a:p>
            <a:endParaRPr lang="en-US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5858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ЯЗЫКОВАЯ КОМПЕТЕНЦИЯ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640960" cy="576064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ru-RU" sz="2800" dirty="0" smtClean="0"/>
              <a:t>Ошибки в выборе артиклей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r>
              <a:rPr lang="ru-RU" sz="2800" dirty="0" smtClean="0"/>
              <a:t>Неправильное употребление  относительных местоимений (</a:t>
            </a:r>
            <a:r>
              <a:rPr lang="en-US" sz="2800" dirty="0" err="1" smtClean="0"/>
              <a:t>visiter</a:t>
            </a:r>
            <a:r>
              <a:rPr lang="en-US" sz="2800" dirty="0" smtClean="0"/>
              <a:t> </a:t>
            </a:r>
            <a:r>
              <a:rPr lang="en-US" sz="2800" dirty="0" err="1" smtClean="0"/>
              <a:t>lesquels</a:t>
            </a:r>
            <a:r>
              <a:rPr lang="en-US" sz="2800" dirty="0" smtClean="0"/>
              <a:t> </a:t>
            </a:r>
            <a:r>
              <a:rPr lang="en-US" sz="2800" dirty="0" err="1" smtClean="0"/>
              <a:t>endroits</a:t>
            </a:r>
            <a:r>
              <a:rPr lang="en-US" sz="2800" dirty="0" smtClean="0"/>
              <a:t>)</a:t>
            </a:r>
          </a:p>
          <a:p>
            <a:r>
              <a:rPr lang="ru-RU" sz="2800" dirty="0" smtClean="0"/>
              <a:t>Незнание употребления глагола </a:t>
            </a:r>
            <a:r>
              <a:rPr lang="en-US" sz="2800" dirty="0" err="1" smtClean="0"/>
              <a:t>plaire</a:t>
            </a:r>
            <a:r>
              <a:rPr lang="en-US" sz="2800" dirty="0" smtClean="0"/>
              <a:t> (je me plait </a:t>
            </a:r>
            <a:r>
              <a:rPr lang="en-US" sz="2800" dirty="0" err="1" smtClean="0"/>
              <a:t>cette</a:t>
            </a:r>
            <a:r>
              <a:rPr lang="en-US" sz="2800" dirty="0" smtClean="0"/>
              <a:t> idée)</a:t>
            </a:r>
          </a:p>
          <a:p>
            <a:r>
              <a:rPr lang="ru-RU" sz="2800" dirty="0" smtClean="0"/>
              <a:t>Незнание рода существительного (</a:t>
            </a:r>
            <a:r>
              <a:rPr lang="en-US" sz="2800" i="1" strike="sngStrike" dirty="0" err="1" smtClean="0">
                <a:solidFill>
                  <a:srgbClr val="FF0000"/>
                </a:solidFill>
              </a:rPr>
              <a:t>cet</a:t>
            </a:r>
            <a:r>
              <a:rPr lang="en-US" sz="2800" i="1" dirty="0" smtClean="0"/>
              <a:t> image, </a:t>
            </a:r>
            <a:r>
              <a:rPr lang="en-US" sz="2800" i="1" strike="sngStrike" dirty="0" err="1" smtClean="0">
                <a:solidFill>
                  <a:srgbClr val="FF0000"/>
                </a:solidFill>
              </a:rPr>
              <a:t>une</a:t>
            </a:r>
            <a:r>
              <a:rPr lang="en-US" sz="2800" i="1" dirty="0"/>
              <a:t> </a:t>
            </a:r>
            <a:r>
              <a:rPr lang="en-US" sz="2800" i="1" dirty="0" err="1" smtClean="0"/>
              <a:t>exemple</a:t>
            </a:r>
            <a:r>
              <a:rPr lang="en-US" sz="2800" i="1" dirty="0" smtClean="0"/>
              <a:t>, </a:t>
            </a:r>
            <a:r>
              <a:rPr lang="en-US" sz="2800" i="1" strike="sngStrike" dirty="0" smtClean="0">
                <a:solidFill>
                  <a:srgbClr val="FF0000"/>
                </a:solidFill>
              </a:rPr>
              <a:t>la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territoire</a:t>
            </a:r>
            <a:r>
              <a:rPr lang="en-US" sz="2800" i="1" dirty="0" smtClean="0"/>
              <a:t>, </a:t>
            </a:r>
            <a:r>
              <a:rPr lang="en-US" sz="2800" i="1" strike="sngStrike" dirty="0" smtClean="0">
                <a:solidFill>
                  <a:srgbClr val="FF0000"/>
                </a:solidFill>
              </a:rPr>
              <a:t> un raison</a:t>
            </a:r>
            <a:r>
              <a:rPr lang="en-US" sz="2800" i="1" dirty="0" smtClean="0"/>
              <a:t> </a:t>
            </a:r>
            <a:r>
              <a:rPr lang="en-US" sz="2800" i="1" dirty="0"/>
              <a:t>)</a:t>
            </a:r>
            <a:endParaRPr lang="ru-RU" sz="2800" i="1" dirty="0" smtClean="0"/>
          </a:p>
          <a:p>
            <a:r>
              <a:rPr lang="ru-RU" sz="2800" dirty="0" smtClean="0"/>
              <a:t>Использование  английских слов</a:t>
            </a:r>
            <a:r>
              <a:rPr lang="en-US" sz="2800" dirty="0" smtClean="0"/>
              <a:t> </a:t>
            </a:r>
            <a:r>
              <a:rPr lang="ru-RU" sz="2800" dirty="0" smtClean="0"/>
              <a:t>(</a:t>
            </a:r>
            <a:r>
              <a:rPr lang="en-US" sz="2800" i="1" dirty="0" smtClean="0"/>
              <a:t>creator, event</a:t>
            </a:r>
            <a:r>
              <a:rPr lang="en-US" sz="2800" dirty="0" smtClean="0"/>
              <a:t>)</a:t>
            </a:r>
          </a:p>
          <a:p>
            <a:r>
              <a:rPr lang="ru-RU" sz="2800" dirty="0" smtClean="0"/>
              <a:t>Ошибки в орфографии (</a:t>
            </a:r>
            <a:r>
              <a:rPr lang="en-US" sz="2800" dirty="0" err="1" smtClean="0"/>
              <a:t>ensamble</a:t>
            </a:r>
            <a:r>
              <a:rPr lang="en-US" sz="2800" dirty="0" smtClean="0"/>
              <a:t>, </a:t>
            </a:r>
            <a:r>
              <a:rPr lang="en-US" sz="2800" dirty="0" err="1" smtClean="0"/>
              <a:t>clai</a:t>
            </a:r>
            <a:r>
              <a:rPr lang="en-US" sz="2800" dirty="0"/>
              <a:t>)</a:t>
            </a:r>
            <a:endParaRPr lang="en-US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587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КОНКУРС УСТНОЙ РЕЧИ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(20 баллов)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96855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МОНОЛОГИЧЕСКАЯ ЧАСТЬ </a:t>
            </a:r>
            <a:r>
              <a:rPr lang="ru-RU" sz="2800" b="1" dirty="0" smtClean="0"/>
              <a:t>(8 баллов)</a:t>
            </a:r>
          </a:p>
          <a:p>
            <a:r>
              <a:rPr lang="ru-RU" sz="2800" b="1" dirty="0"/>
              <a:t> </a:t>
            </a:r>
            <a:r>
              <a:rPr lang="ru-RU" sz="2800" dirty="0" smtClean="0"/>
              <a:t>БЕСЕДА </a:t>
            </a:r>
            <a:r>
              <a:rPr lang="ru-RU" sz="2800" b="1" dirty="0" smtClean="0"/>
              <a:t>(3 б)</a:t>
            </a:r>
          </a:p>
          <a:p>
            <a:r>
              <a:rPr lang="ru-RU" sz="2800" dirty="0" smtClean="0"/>
              <a:t>ЯЗЫКОВАЯ КОМПЕТЕНЦИЯ </a:t>
            </a:r>
            <a:r>
              <a:rPr lang="ru-RU" sz="2800" b="1" dirty="0" smtClean="0"/>
              <a:t>(9 баллов)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 algn="ctr">
              <a:buNone/>
            </a:pPr>
            <a:r>
              <a:rPr lang="ru-RU" sz="3200" b="1" dirty="0" smtClean="0"/>
              <a:t>РАССУЖДЕНИЕ НА ПРЕДЛОЖЕННУЮ ТЕМУ, ОПРЕДЕЛЕНИЕ СОБСТВЕННОЙ ПОЗИЦИИ ПО ОБСУЖДАЕМОМУ ВОПРОСУ, ЕЕ АРГУМЕНТАЦИЯ И ИЛЛЮСТРАЦИЯ КОНКРЕТНЫМИ ПРИМЕРАМИ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519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24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ЛЕКСИКО-ГРАММАТИЧЕСКИЙ ТЕСТ (30 баллов)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35480"/>
            <a:ext cx="8712968" cy="45898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ВИДЫ ЗАДАНИЙ:</a:t>
            </a:r>
          </a:p>
          <a:p>
            <a:r>
              <a:rPr lang="ru-RU" dirty="0" smtClean="0"/>
              <a:t>МНОЖЕСТВЕННЫЙ И ПЕРЕКРЕСТНЫЙ ВЫБОР</a:t>
            </a:r>
          </a:p>
          <a:p>
            <a:r>
              <a:rPr lang="ru-RU" dirty="0" smtClean="0"/>
              <a:t>ЗАПОЛНЕНИЕ ЛАКУН</a:t>
            </a:r>
          </a:p>
          <a:p>
            <a:r>
              <a:rPr lang="ru-RU" dirty="0" smtClean="0"/>
              <a:t>ВОССТАНОВЛЕНИЕ ТЕКСТОВОЙ СВЯЗНОСТИ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ОЦЕНИВАНИЕ СТРОГО ПО КЛЮЧУ</a:t>
            </a:r>
            <a:r>
              <a:rPr lang="ru-RU" b="1" dirty="0" smtClean="0"/>
              <a:t>, ЗА КАЖДЫЙ ПРАВИЛЬНЫЙ ОТВЕТ ВЫСТАВЛЯЕТСЯ УКАЗАННОЕ В КЛЮЧАХ КОЛИЧЕСТВО БАЛЛОВ, </a:t>
            </a:r>
            <a:r>
              <a:rPr lang="ru-RU" b="1" dirty="0" smtClean="0">
                <a:solidFill>
                  <a:srgbClr val="FF0000"/>
                </a:solidFill>
              </a:rPr>
              <a:t>НИКАКИЕ ВАРИАНТЫ ОТВЕТОВ, ОТЛИЧНЫЕ ОТ КЛЮЧА НЕ ПРИНИМАЮТСЯ.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4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48680"/>
            <a:ext cx="918441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21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897708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8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08720"/>
            <a:ext cx="909222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6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3" y="1124744"/>
            <a:ext cx="922654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01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78005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" y="2780928"/>
            <a:ext cx="8901634" cy="321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50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Трудности: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Много текста, который надо было прочитать и осмыслить.</a:t>
            </a:r>
          </a:p>
          <a:p>
            <a:r>
              <a:rPr lang="ru-RU" dirty="0" smtClean="0"/>
              <a:t>Не знание слова </a:t>
            </a:r>
            <a:r>
              <a:rPr lang="fr-FR" dirty="0" smtClean="0"/>
              <a:t>« bénévolat </a:t>
            </a:r>
            <a:r>
              <a:rPr lang="ru-RU" dirty="0" smtClean="0"/>
              <a:t>/ </a:t>
            </a:r>
            <a:r>
              <a:rPr lang="fr-FR" dirty="0" smtClean="0"/>
              <a:t>volontariat »</a:t>
            </a:r>
            <a:r>
              <a:rPr lang="ru-RU" dirty="0" smtClean="0"/>
              <a:t>.</a:t>
            </a:r>
            <a:endParaRPr lang="fr-FR" dirty="0" smtClean="0"/>
          </a:p>
          <a:p>
            <a:r>
              <a:rPr lang="ru-RU" dirty="0" smtClean="0"/>
              <a:t>Плохо прочитали задание и не обратили внимание на вопросы, заданные в тексте.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85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ЯЗЫКОВАЯ КОМПЕТЕНЦИЯ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5301208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УПРАВЛЕНИЕ ГЛАГОЛОВ </a:t>
            </a:r>
            <a:r>
              <a:rPr lang="fr-FR" sz="2800" dirty="0" smtClean="0"/>
              <a:t>(permettre à qn de faire qch; aider qn; penser à qch; s’occuper de qch; parler de qch)</a:t>
            </a:r>
            <a:endParaRPr lang="ru-RU" sz="2800" dirty="0" smtClean="0"/>
          </a:p>
          <a:p>
            <a:r>
              <a:rPr lang="ru-RU" sz="2800" dirty="0" smtClean="0"/>
              <a:t>РОД СУЩЕСТВИТЕЛЬНОГО </a:t>
            </a:r>
            <a:r>
              <a:rPr lang="fr-FR" sz="2800" dirty="0" smtClean="0"/>
              <a:t>(le système, une information, une importance, une chose)</a:t>
            </a:r>
          </a:p>
          <a:p>
            <a:r>
              <a:rPr lang="ru-RU" sz="2800" dirty="0" smtClean="0"/>
              <a:t>СОГЛАСОВАНИЕ ПРИЛАГАТЕЛЬНОГО И СУЩЕСТВИТЕЛЬНОГО В РОДЕ</a:t>
            </a:r>
            <a:r>
              <a:rPr lang="fr-FR" sz="2800" dirty="0" smtClean="0"/>
              <a:t> </a:t>
            </a:r>
            <a:r>
              <a:rPr lang="fr-FR" sz="2800" smtClean="0"/>
              <a:t>(</a:t>
            </a:r>
            <a:r>
              <a:rPr lang="fr-FR" sz="2800" smtClean="0"/>
              <a:t>nouveau, </a:t>
            </a:r>
            <a:r>
              <a:rPr lang="fr-FR" sz="2800" dirty="0" smtClean="0"/>
              <a:t>positif, dangereux, tolérant)</a:t>
            </a:r>
          </a:p>
          <a:p>
            <a:r>
              <a:rPr lang="ru-RU" sz="2800" dirty="0" smtClean="0"/>
              <a:t>СПРЯЖЕНИЕ ГЛАГОЛОВ 3 ГРУППЫ</a:t>
            </a:r>
            <a:r>
              <a:rPr lang="fr-FR" sz="2800" dirty="0" smtClean="0"/>
              <a:t> </a:t>
            </a:r>
            <a:r>
              <a:rPr lang="ru-RU" sz="2800" dirty="0" smtClean="0"/>
              <a:t>В НАСТОЯЩЕМ ВРЕМЕНИ (</a:t>
            </a:r>
            <a:r>
              <a:rPr lang="en-US" sz="2800" dirty="0" err="1" smtClean="0"/>
              <a:t>vouloir</a:t>
            </a:r>
            <a:r>
              <a:rPr lang="en-US" sz="2800" dirty="0" smtClean="0"/>
              <a:t>, savoir, </a:t>
            </a:r>
            <a:r>
              <a:rPr lang="en-US" sz="2800" dirty="0" err="1" smtClean="0"/>
              <a:t>pouvoir</a:t>
            </a:r>
            <a:r>
              <a:rPr lang="en-US" sz="2800" dirty="0" smtClean="0"/>
              <a:t>)</a:t>
            </a:r>
          </a:p>
          <a:p>
            <a:r>
              <a:rPr lang="ru-RU" sz="2800" dirty="0" smtClean="0"/>
              <a:t>УПОТРЕБЛЕНИЕ ПРЕДЛОГОВ </a:t>
            </a:r>
            <a:r>
              <a:rPr lang="fr-FR" sz="2800" dirty="0" smtClean="0"/>
              <a:t>(</a:t>
            </a:r>
            <a:r>
              <a:rPr lang="fr-FR" sz="2800" b="1" dirty="0" smtClean="0"/>
              <a:t>sur</a:t>
            </a:r>
            <a:r>
              <a:rPr lang="fr-FR" sz="2800" dirty="0" smtClean="0"/>
              <a:t> Internet) </a:t>
            </a:r>
          </a:p>
          <a:p>
            <a:r>
              <a:rPr lang="ru-RU" sz="2800" dirty="0" smtClean="0"/>
              <a:t>УПОТРЕБЛЕНИЕ ПРИТЯЖАТЕЛЬНЫХ ПРИЛАГАТЕЛЬНЫХ </a:t>
            </a:r>
            <a:r>
              <a:rPr lang="fr-FR" sz="2800" dirty="0" smtClean="0"/>
              <a:t>(sa</a:t>
            </a:r>
            <a:r>
              <a:rPr lang="ru-RU" sz="2800" dirty="0" smtClean="0"/>
              <a:t> / </a:t>
            </a:r>
            <a:r>
              <a:rPr lang="fr-FR" sz="2800" dirty="0" smtClean="0"/>
              <a:t>son – leur </a:t>
            </a:r>
            <a:r>
              <a:rPr lang="ru-RU" sz="2800" dirty="0" smtClean="0"/>
              <a:t>/ </a:t>
            </a:r>
            <a:r>
              <a:rPr lang="fr-FR" sz="2800" dirty="0" smtClean="0"/>
              <a:t>leurs) </a:t>
            </a:r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9986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sz="4000" b="1" dirty="0" smtClean="0"/>
              <a:t>БЛАГОДАРИМ ЗА ВНИМАНИЕ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7756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ЛГТ – ЗАДАНИЕ № 1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/>
          <a:lstStyle/>
          <a:p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248519"/>
              </p:ext>
            </p:extLst>
          </p:nvPr>
        </p:nvGraphicFramePr>
        <p:xfrm>
          <a:off x="251520" y="1268760"/>
          <a:ext cx="8712968" cy="5604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9325"/>
                <a:gridCol w="7593643"/>
              </a:tblGrid>
              <a:tr h="72008"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800" dirty="0">
                          <a:effectLst/>
                        </a:rPr>
                        <a:t>Exercice 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4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4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4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un</a:t>
                      </a:r>
                      <a:endParaRPr lang="ru-RU" sz="4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8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4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4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400" b="1" dirty="0" smtClean="0">
                          <a:effectLst/>
                          <a:latin typeface="Times New Roman"/>
                          <a:ea typeface="Times New Roman"/>
                        </a:rPr>
                        <a:t>des</a:t>
                      </a:r>
                      <a:endParaRPr lang="ru-RU" sz="4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56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4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4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---</a:t>
                      </a:r>
                      <a:endParaRPr lang="ru-RU" sz="4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8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44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4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une</a:t>
                      </a:r>
                      <a:endParaRPr lang="ru-RU" sz="4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8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44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4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400" b="1" dirty="0" err="1" smtClean="0">
                          <a:effectLst/>
                          <a:latin typeface="Times New Roman"/>
                          <a:ea typeface="Times New Roman"/>
                        </a:rPr>
                        <a:t>Une</a:t>
                      </a:r>
                      <a:endParaRPr lang="ru-RU" sz="4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8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44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4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un</a:t>
                      </a:r>
                      <a:endParaRPr lang="ru-RU" sz="4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8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44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4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le</a:t>
                      </a:r>
                      <a:endParaRPr lang="ru-RU" sz="4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6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ЛГТ – ЗАДАНИЕ № </a:t>
            </a:r>
            <a:r>
              <a:rPr lang="en-US" b="1" dirty="0" smtClean="0"/>
              <a:t>2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65861"/>
              </p:ext>
            </p:extLst>
          </p:nvPr>
        </p:nvGraphicFramePr>
        <p:xfrm>
          <a:off x="251520" y="1340765"/>
          <a:ext cx="8496943" cy="4416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1572"/>
                <a:gridCol w="7405371"/>
              </a:tblGrid>
              <a:tr h="389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dans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6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fr-FR" sz="36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à 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3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après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/>
                </a:tc>
              </a:tr>
              <a:tr h="331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de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/>
                </a:tc>
              </a:tr>
              <a:tr h="331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sur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/>
                </a:tc>
              </a:tr>
              <a:tr h="331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à</a:t>
                      </a:r>
                      <a:endParaRPr lang="ru-RU" sz="3600" b="1" dirty="0"/>
                    </a:p>
                  </a:txBody>
                  <a:tcPr marL="68580" marR="68580" marT="0" marB="0"/>
                </a:tc>
              </a:tr>
              <a:tr h="331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avec</a:t>
                      </a:r>
                      <a:endParaRPr lang="ru-RU" sz="3600" b="1" dirty="0"/>
                    </a:p>
                  </a:txBody>
                  <a:tcPr marL="68580" marR="68580" marT="0" marB="0"/>
                </a:tc>
              </a:tr>
              <a:tr h="331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après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06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ЛГТ – ЗАДАНИЕ № </a:t>
            </a:r>
            <a:r>
              <a:rPr lang="en-US" b="1" dirty="0" smtClean="0"/>
              <a:t>3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810526"/>
              </p:ext>
            </p:extLst>
          </p:nvPr>
        </p:nvGraphicFramePr>
        <p:xfrm>
          <a:off x="251520" y="1340765"/>
          <a:ext cx="8496943" cy="5678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1572"/>
                <a:gridCol w="7405371"/>
              </a:tblGrid>
              <a:tr h="389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3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</a:rPr>
                        <a:t>lui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/>
                </a:tc>
              </a:tr>
              <a:tr h="331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se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/>
                </a:tc>
              </a:tr>
              <a:tr h="331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qui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/>
                </a:tc>
              </a:tr>
              <a:tr h="331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/>
                        <a:t>celui</a:t>
                      </a:r>
                      <a:endParaRPr lang="ru-RU" sz="3600" b="1" dirty="0"/>
                    </a:p>
                  </a:txBody>
                  <a:tcPr marL="68580" marR="68580" marT="0" marB="0"/>
                </a:tc>
              </a:tr>
              <a:tr h="331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qui</a:t>
                      </a:r>
                      <a:endParaRPr lang="ru-RU" sz="3600" b="1" dirty="0"/>
                    </a:p>
                  </a:txBody>
                  <a:tcPr marL="68580" marR="68580" marT="0" marB="0"/>
                </a:tc>
              </a:tr>
              <a:tr h="331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nous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/>
                </a:tc>
              </a:tr>
              <a:tr h="331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qui</a:t>
                      </a:r>
                      <a:endParaRPr lang="ru-RU" sz="3600" b="1" dirty="0"/>
                    </a:p>
                  </a:txBody>
                  <a:tcPr marL="68580" marR="68580" marT="0" marB="0"/>
                </a:tc>
              </a:tr>
              <a:tr h="331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/>
                        <a:t>dont</a:t>
                      </a:r>
                      <a:endParaRPr lang="ru-RU" sz="3600" b="1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98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pPr algn="ctr"/>
            <a:r>
              <a:rPr lang="ru-RU" b="1" dirty="0" smtClean="0"/>
              <a:t>ЛГТ – ЗАДАНИЕ № 4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120871"/>
              </p:ext>
            </p:extLst>
          </p:nvPr>
        </p:nvGraphicFramePr>
        <p:xfrm>
          <a:off x="467544" y="1268759"/>
          <a:ext cx="8280919" cy="5196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0808"/>
                <a:gridCol w="7350111"/>
              </a:tblGrid>
              <a:tr h="602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4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4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en-US" sz="4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kumimoji="0" lang="en-US" sz="44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été</a:t>
                      </a:r>
                      <a:r>
                        <a:rPr kumimoji="0" lang="en-US" sz="4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44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réalisé</a:t>
                      </a:r>
                      <a:endParaRPr lang="ru-RU" sz="4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0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44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4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en-US" sz="4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ont</a:t>
                      </a:r>
                      <a:r>
                        <a:rPr kumimoji="0" lang="en-US" sz="4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4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reconstruit</a:t>
                      </a:r>
                      <a:endParaRPr lang="ru-RU" sz="4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2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44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4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en-US" sz="4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rendue</a:t>
                      </a:r>
                      <a:endParaRPr lang="ru-RU" sz="4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8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44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4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a </a:t>
                      </a:r>
                      <a:r>
                        <a:rPr lang="en-US" sz="44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décerné</a:t>
                      </a:r>
                      <a:endParaRPr lang="ru-RU" sz="4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2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44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4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a </a:t>
                      </a:r>
                      <a:r>
                        <a:rPr lang="en-US" sz="44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remporté</a:t>
                      </a:r>
                      <a:endParaRPr lang="ru-RU" sz="4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511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4400" b="1" cap="small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4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permettent</a:t>
                      </a:r>
                      <a:endParaRPr lang="ru-RU" sz="4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262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4400" b="1" cap="small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4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4400" b="1" dirty="0" err="1" smtClean="0"/>
                        <a:t>ont</a:t>
                      </a:r>
                      <a:r>
                        <a:rPr lang="en-US" sz="4400" b="1" baseline="0" dirty="0" smtClean="0"/>
                        <a:t> fait</a:t>
                      </a:r>
                      <a:endParaRPr lang="ru-RU" sz="4400" b="1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38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ПОНИМАНИЕ УСТНОГО ТЕКСТА </a:t>
            </a:r>
            <a:r>
              <a:rPr lang="ru-RU" b="1" dirty="0" smtClean="0"/>
              <a:t>(</a:t>
            </a:r>
            <a:r>
              <a:rPr lang="ru-RU" b="1" dirty="0" smtClean="0"/>
              <a:t>30</a:t>
            </a:r>
            <a:r>
              <a:rPr lang="ru-RU" b="1" dirty="0" smtClean="0"/>
              <a:t> баллов)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435280" cy="49685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ВИДЫ ЗАДАНИЙ:</a:t>
            </a:r>
          </a:p>
          <a:p>
            <a:r>
              <a:rPr lang="ru-RU" b="1" dirty="0" smtClean="0"/>
              <a:t>ЗАДАНИЯ НА МНОЖЕСТВЕННЫЙ, ПЕРЕКРЕСТНЫЙ И АЛЬТЕРНАТИВНЫЙ ВЫБОР</a:t>
            </a:r>
            <a:r>
              <a:rPr lang="ru-RU" b="1" dirty="0">
                <a:solidFill>
                  <a:srgbClr val="FF0000"/>
                </a:solidFill>
              </a:rPr>
              <a:t> ОЦЕНИВАНИЕ СТРОГО ПО </a:t>
            </a:r>
            <a:r>
              <a:rPr lang="ru-RU" b="1" dirty="0" smtClean="0">
                <a:solidFill>
                  <a:srgbClr val="FF0000"/>
                </a:solidFill>
              </a:rPr>
              <a:t>КЛЮЧУ</a:t>
            </a:r>
          </a:p>
          <a:p>
            <a:r>
              <a:rPr lang="ru-RU" b="1" dirty="0" smtClean="0"/>
              <a:t>ЗАДАНИЯ. ТРЕБУЮЩИЕ КРАТКИЙ ОТВЕТ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ОЦЕНИВАНИЕ  ТОЛЬКО ИНФОРМАТИВНОГО КОМПОНЕНТА ОТВЕТА</a:t>
            </a:r>
          </a:p>
          <a:p>
            <a:pPr marL="0" indent="0">
              <a:buNone/>
            </a:pPr>
            <a:r>
              <a:rPr lang="ru-RU" b="1" dirty="0" smtClean="0"/>
              <a:t>ЗАДАНИЯ, ТРЕБУЮЩИЕ РАЗВЕРНУТЫЙ ОТВЕТ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ОЦЕНИВАНИЕ </a:t>
            </a:r>
            <a:r>
              <a:rPr lang="ru-RU" b="1" dirty="0" smtClean="0">
                <a:solidFill>
                  <a:srgbClr val="FF0000"/>
                </a:solidFill>
              </a:rPr>
              <a:t>КАК ИНФОРМАТИВНОГО </a:t>
            </a:r>
            <a:r>
              <a:rPr lang="ru-RU" b="1" dirty="0">
                <a:solidFill>
                  <a:srgbClr val="FF0000"/>
                </a:solidFill>
              </a:rPr>
              <a:t>КОМПОНЕНТА </a:t>
            </a:r>
            <a:r>
              <a:rPr lang="ru-RU" b="1" dirty="0" smtClean="0">
                <a:solidFill>
                  <a:srgbClr val="FF0000"/>
                </a:solidFill>
              </a:rPr>
              <a:t>ОТВЕТА, ТАК И ЕГО ЯЗЫКОВОЙ ПРАВИЛЬНОСТИ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13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94730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82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3239</TotalTime>
  <Words>1395</Words>
  <Application>Microsoft Office PowerPoint</Application>
  <PresentationFormat>Экран (4:3)</PresentationFormat>
  <Paragraphs>231</Paragraphs>
  <Slides>37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Поток</vt:lpstr>
      <vt:lpstr>Презентация PowerPoint</vt:lpstr>
      <vt:lpstr>Презентация PowerPoint</vt:lpstr>
      <vt:lpstr>ЛЕКСИКО-ГРАММАТИЧЕСКИЙ ТЕСТ (30 баллов)</vt:lpstr>
      <vt:lpstr>ЛГТ – ЗАДАНИЕ № 1</vt:lpstr>
      <vt:lpstr>ЛГТ – ЗАДАНИЕ № 2</vt:lpstr>
      <vt:lpstr>ЛГТ – ЗАДАНИЕ № 3</vt:lpstr>
      <vt:lpstr>ЛГТ – ЗАДАНИЕ № 4</vt:lpstr>
      <vt:lpstr>ПОНИМАНИЕ УСТНОГО ТЕКСТА (30 баллов)</vt:lpstr>
      <vt:lpstr>Презентация PowerPoint</vt:lpstr>
      <vt:lpstr>Презентация PowerPoint</vt:lpstr>
      <vt:lpstr>ПОНИМАНИЕ ПИСЬМЕННОГО  ТЕКСТА С ЭЛЕМЕНТАМИ ПИСЬМЕННОЙ РЕЧИ –  32 балла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 ПИСЬМЕННОЙ РЕЧИ (34 балла)</vt:lpstr>
      <vt:lpstr>КОНКУРС ПИСЬМЕННОЙ РЕЧИ (34 балла)</vt:lpstr>
      <vt:lpstr>КОНКУРС ПИСЬМЕННОЙ РЕЧИ (34 балла)</vt:lpstr>
      <vt:lpstr>Презентация PowerPoint</vt:lpstr>
      <vt:lpstr>Презентация PowerPoint</vt:lpstr>
      <vt:lpstr>КОНКУРС ПИСЬМЕННОЙ РЕЧИ (34 балла)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ЯЗЫКОВАЯ КОМПЕТЕНЦИЯ</vt:lpstr>
      <vt:lpstr>ЯЗЫКОВАЯ КОМПЕТЕНЦИЯ</vt:lpstr>
      <vt:lpstr>КОНКУРС УСТНОЙ РЕЧИ  (20 баллов)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Трудности: </vt:lpstr>
      <vt:lpstr>ЯЗЫКОВАЯ КОМПЕТЕНЦИЯ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Глущенко Евгения Федоровна</dc:creator>
  <cp:lastModifiedBy>Лариса</cp:lastModifiedBy>
  <cp:revision>257</cp:revision>
  <cp:lastPrinted>2017-10-16T11:32:49Z</cp:lastPrinted>
  <dcterms:created xsi:type="dcterms:W3CDTF">2017-10-05T07:14:36Z</dcterms:created>
  <dcterms:modified xsi:type="dcterms:W3CDTF">2024-01-16T12:51:22Z</dcterms:modified>
</cp:coreProperties>
</file>